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handoutMasterIdLst>
    <p:handoutMasterId r:id="rId32"/>
  </p:handoutMasterIdLst>
  <p:sldIdLst>
    <p:sldId id="473" r:id="rId2"/>
    <p:sldId id="526" r:id="rId3"/>
    <p:sldId id="551" r:id="rId4"/>
    <p:sldId id="552" r:id="rId5"/>
    <p:sldId id="439" r:id="rId6"/>
    <p:sldId id="464" r:id="rId7"/>
    <p:sldId id="440" r:id="rId8"/>
    <p:sldId id="506" r:id="rId9"/>
    <p:sldId id="441" r:id="rId10"/>
    <p:sldId id="523" r:id="rId11"/>
    <p:sldId id="518" r:id="rId12"/>
    <p:sldId id="567" r:id="rId13"/>
    <p:sldId id="444" r:id="rId14"/>
    <p:sldId id="445" r:id="rId15"/>
    <p:sldId id="559" r:id="rId16"/>
    <p:sldId id="560" r:id="rId17"/>
    <p:sldId id="575" r:id="rId18"/>
    <p:sldId id="576" r:id="rId19"/>
    <p:sldId id="582" r:id="rId20"/>
    <p:sldId id="583" r:id="rId21"/>
    <p:sldId id="571" r:id="rId22"/>
    <p:sldId id="572" r:id="rId23"/>
    <p:sldId id="573" r:id="rId24"/>
    <p:sldId id="577" r:id="rId25"/>
    <p:sldId id="578" r:id="rId26"/>
    <p:sldId id="579" r:id="rId27"/>
    <p:sldId id="584" r:id="rId28"/>
    <p:sldId id="580" r:id="rId29"/>
    <p:sldId id="581" r:id="rId30"/>
  </p:sldIdLst>
  <p:sldSz cx="9144000" cy="6858000" type="screen4x3"/>
  <p:notesSz cx="6858000" cy="8891588"/>
  <p:custDataLst>
    <p:tags r:id="rId3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8BB8EA"/>
    <a:srgbClr val="E8F8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68" autoAdjust="0"/>
    <p:restoredTop sz="82519" autoAdjust="0"/>
  </p:normalViewPr>
  <p:slideViewPr>
    <p:cSldViewPr>
      <p:cViewPr varScale="1">
        <p:scale>
          <a:sx n="86" d="100"/>
          <a:sy n="86" d="100"/>
        </p:scale>
        <p:origin x="132" y="84"/>
      </p:cViewPr>
      <p:guideLst>
        <p:guide orient="horz" pos="2160"/>
        <p:guide pos="2880"/>
      </p:guideLst>
    </p:cSldViewPr>
  </p:slideViewPr>
  <p:outlineViewPr>
    <p:cViewPr>
      <p:scale>
        <a:sx n="33" d="100"/>
        <a:sy n="33" d="100"/>
      </p:scale>
      <p:origin x="0" y="-132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87" d="100"/>
          <a:sy n="87" d="100"/>
        </p:scale>
        <p:origin x="3840"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1" cy="444580"/>
          </a:xfrm>
          <a:prstGeom prst="rect">
            <a:avLst/>
          </a:prstGeom>
        </p:spPr>
        <p:txBody>
          <a:bodyPr vert="horz" lIns="89978" tIns="44989" rIns="89978" bIns="44989" rtlCol="0"/>
          <a:lstStyle>
            <a:lvl1pPr algn="l">
              <a:defRPr sz="1100"/>
            </a:lvl1pPr>
          </a:lstStyle>
          <a:p>
            <a:endParaRPr lang="en-US"/>
          </a:p>
        </p:txBody>
      </p:sp>
      <p:sp>
        <p:nvSpPr>
          <p:cNvPr id="3" name="Date Placeholder 2"/>
          <p:cNvSpPr>
            <a:spLocks noGrp="1"/>
          </p:cNvSpPr>
          <p:nvPr>
            <p:ph type="dt" sz="quarter" idx="1"/>
          </p:nvPr>
        </p:nvSpPr>
        <p:spPr>
          <a:xfrm>
            <a:off x="3884614" y="0"/>
            <a:ext cx="2971801" cy="444580"/>
          </a:xfrm>
          <a:prstGeom prst="rect">
            <a:avLst/>
          </a:prstGeom>
        </p:spPr>
        <p:txBody>
          <a:bodyPr vert="horz" lIns="89978" tIns="44989" rIns="89978" bIns="44989" rtlCol="0"/>
          <a:lstStyle>
            <a:lvl1pPr algn="r">
              <a:defRPr sz="1100"/>
            </a:lvl1pPr>
          </a:lstStyle>
          <a:p>
            <a:fld id="{11DB1C76-06FA-4C65-B545-1BBC7FF9C298}" type="datetimeFigureOut">
              <a:rPr lang="en-US" smtClean="0"/>
              <a:t>6/20/2024</a:t>
            </a:fld>
            <a:endParaRPr lang="en-US"/>
          </a:p>
        </p:txBody>
      </p:sp>
      <p:sp>
        <p:nvSpPr>
          <p:cNvPr id="4" name="Footer Placeholder 3"/>
          <p:cNvSpPr>
            <a:spLocks noGrp="1"/>
          </p:cNvSpPr>
          <p:nvPr>
            <p:ph type="ftr" sz="quarter" idx="2"/>
          </p:nvPr>
        </p:nvSpPr>
        <p:spPr>
          <a:xfrm>
            <a:off x="0" y="8445465"/>
            <a:ext cx="2971801" cy="444580"/>
          </a:xfrm>
          <a:prstGeom prst="rect">
            <a:avLst/>
          </a:prstGeom>
        </p:spPr>
        <p:txBody>
          <a:bodyPr vert="horz" lIns="89978" tIns="44989" rIns="89978" bIns="44989" rtlCol="0" anchor="b"/>
          <a:lstStyle>
            <a:lvl1pPr algn="l">
              <a:defRPr sz="1100"/>
            </a:lvl1pPr>
          </a:lstStyle>
          <a:p>
            <a:endParaRPr lang="en-US"/>
          </a:p>
        </p:txBody>
      </p:sp>
      <p:sp>
        <p:nvSpPr>
          <p:cNvPr id="5" name="Slide Number Placeholder 4"/>
          <p:cNvSpPr>
            <a:spLocks noGrp="1"/>
          </p:cNvSpPr>
          <p:nvPr>
            <p:ph type="sldNum" sz="quarter" idx="3"/>
          </p:nvPr>
        </p:nvSpPr>
        <p:spPr>
          <a:xfrm>
            <a:off x="3884614" y="8445465"/>
            <a:ext cx="2971801" cy="444580"/>
          </a:xfrm>
          <a:prstGeom prst="rect">
            <a:avLst/>
          </a:prstGeom>
        </p:spPr>
        <p:txBody>
          <a:bodyPr vert="horz" lIns="89978" tIns="44989" rIns="89978" bIns="44989" rtlCol="0" anchor="b"/>
          <a:lstStyle>
            <a:lvl1pPr algn="r">
              <a:defRPr sz="1100"/>
            </a:lvl1pPr>
          </a:lstStyle>
          <a:p>
            <a:fld id="{A5D61CD4-9191-4D79-A9F0-298327F1A9E4}" type="slidenum">
              <a:rPr lang="en-US" smtClean="0"/>
              <a:t>‹#›</a:t>
            </a:fld>
            <a:endParaRPr lang="en-US"/>
          </a:p>
        </p:txBody>
      </p:sp>
    </p:spTree>
    <p:extLst>
      <p:ext uri="{BB962C8B-B14F-4D97-AF65-F5344CB8AC3E}">
        <p14:creationId xmlns:p14="http://schemas.microsoft.com/office/powerpoint/2010/main" val="69663103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71801" cy="444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78" tIns="44989" rIns="89978" bIns="44989" numCol="1" anchor="t" anchorCtr="0" compatLnSpc="1">
            <a:prstTxWarp prst="textNoShape">
              <a:avLst/>
            </a:prstTxWarp>
          </a:bodyPr>
          <a:lstStyle>
            <a:lvl1pPr>
              <a:defRPr sz="1100" smtClean="0">
                <a:latin typeface="Calibri" pitchFamily="34" charset="0"/>
              </a:defRPr>
            </a:lvl1pPr>
          </a:lstStyle>
          <a:p>
            <a:pPr>
              <a:defRPr/>
            </a:pPr>
            <a:endParaRPr lang="en-US"/>
          </a:p>
        </p:txBody>
      </p:sp>
      <p:sp>
        <p:nvSpPr>
          <p:cNvPr id="37891" name="Rectangle 3"/>
          <p:cNvSpPr>
            <a:spLocks noGrp="1" noChangeArrowheads="1"/>
          </p:cNvSpPr>
          <p:nvPr>
            <p:ph type="dt" idx="1"/>
          </p:nvPr>
        </p:nvSpPr>
        <p:spPr bwMode="auto">
          <a:xfrm>
            <a:off x="3884614" y="0"/>
            <a:ext cx="2971801" cy="444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78" tIns="44989" rIns="89978" bIns="44989" numCol="1" anchor="t" anchorCtr="0" compatLnSpc="1">
            <a:prstTxWarp prst="textNoShape">
              <a:avLst/>
            </a:prstTxWarp>
          </a:bodyPr>
          <a:lstStyle>
            <a:lvl1pPr algn="r">
              <a:defRPr sz="1100" smtClean="0">
                <a:latin typeface="Calibri" pitchFamily="34" charset="0"/>
              </a:defRPr>
            </a:lvl1pPr>
          </a:lstStyle>
          <a:p>
            <a:pPr>
              <a:defRPr/>
            </a:pPr>
            <a:fld id="{90D530ED-A711-4E1C-B792-E11D3F2F2764}" type="datetimeFigureOut">
              <a:rPr lang="en-US"/>
              <a:pPr>
                <a:defRPr/>
              </a:pPr>
              <a:t>6/20/2024</a:t>
            </a:fld>
            <a:endParaRPr lang="en-US"/>
          </a:p>
        </p:txBody>
      </p:sp>
      <p:sp>
        <p:nvSpPr>
          <p:cNvPr id="36868" name="Rectangle 4"/>
          <p:cNvSpPr>
            <a:spLocks noGrp="1" noRot="1" noChangeAspect="1" noChangeArrowheads="1" noTextEdit="1"/>
          </p:cNvSpPr>
          <p:nvPr>
            <p:ph type="sldImg" idx="2"/>
          </p:nvPr>
        </p:nvSpPr>
        <p:spPr bwMode="auto">
          <a:xfrm>
            <a:off x="1206500" y="666750"/>
            <a:ext cx="4445000" cy="3333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7893" name="Rectangle 5"/>
          <p:cNvSpPr>
            <a:spLocks noGrp="1" noChangeArrowheads="1"/>
          </p:cNvSpPr>
          <p:nvPr>
            <p:ph type="body" sz="quarter" idx="3"/>
          </p:nvPr>
        </p:nvSpPr>
        <p:spPr bwMode="auto">
          <a:xfrm>
            <a:off x="685800" y="4223505"/>
            <a:ext cx="5486400" cy="4001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78" tIns="44989" rIns="89978" bIns="449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7894" name="Rectangle 6"/>
          <p:cNvSpPr>
            <a:spLocks noGrp="1" noChangeArrowheads="1"/>
          </p:cNvSpPr>
          <p:nvPr>
            <p:ph type="ftr" sz="quarter" idx="4"/>
          </p:nvPr>
        </p:nvSpPr>
        <p:spPr bwMode="auto">
          <a:xfrm>
            <a:off x="0" y="8445465"/>
            <a:ext cx="2971801" cy="444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78" tIns="44989" rIns="89978" bIns="44989" numCol="1" anchor="b" anchorCtr="0" compatLnSpc="1">
            <a:prstTxWarp prst="textNoShape">
              <a:avLst/>
            </a:prstTxWarp>
          </a:bodyPr>
          <a:lstStyle>
            <a:lvl1pPr>
              <a:defRPr sz="1100" smtClean="0">
                <a:latin typeface="Calibri" pitchFamily="34" charset="0"/>
              </a:defRPr>
            </a:lvl1pPr>
          </a:lstStyle>
          <a:p>
            <a:pPr>
              <a:defRPr/>
            </a:pPr>
            <a:endParaRPr lang="en-US"/>
          </a:p>
        </p:txBody>
      </p:sp>
      <p:sp>
        <p:nvSpPr>
          <p:cNvPr id="37895" name="Rectangle 7"/>
          <p:cNvSpPr>
            <a:spLocks noGrp="1" noChangeArrowheads="1"/>
          </p:cNvSpPr>
          <p:nvPr>
            <p:ph type="sldNum" sz="quarter" idx="5"/>
          </p:nvPr>
        </p:nvSpPr>
        <p:spPr bwMode="auto">
          <a:xfrm>
            <a:off x="3884614" y="8445465"/>
            <a:ext cx="2971801" cy="444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978" tIns="44989" rIns="89978" bIns="44989" numCol="1" anchor="b" anchorCtr="0" compatLnSpc="1">
            <a:prstTxWarp prst="textNoShape">
              <a:avLst/>
            </a:prstTxWarp>
          </a:bodyPr>
          <a:lstStyle>
            <a:lvl1pPr algn="r">
              <a:defRPr sz="1100" smtClean="0">
                <a:latin typeface="Calibri" pitchFamily="34" charset="0"/>
              </a:defRPr>
            </a:lvl1pPr>
          </a:lstStyle>
          <a:p>
            <a:pPr>
              <a:defRPr/>
            </a:pPr>
            <a:fld id="{878F4526-BD72-489C-A695-002ADC228F45}" type="slidenum">
              <a:rPr lang="en-US"/>
              <a:pPr>
                <a:defRPr/>
              </a:pPr>
              <a:t>‹#›</a:t>
            </a:fld>
            <a:endParaRPr lang="en-US"/>
          </a:p>
        </p:txBody>
      </p:sp>
    </p:spTree>
    <p:extLst>
      <p:ext uri="{BB962C8B-B14F-4D97-AF65-F5344CB8AC3E}">
        <p14:creationId xmlns:p14="http://schemas.microsoft.com/office/powerpoint/2010/main" val="52722675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tinyurl.com/2022-Chicago-TIF-Viz"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tinyurl.com/Chicago-TIF-Viz-2010-2022"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tinyurl.com/2022-Chicago-TIF-Viz"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1161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3005230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https://dceo.illinois.gov/content/dam/soi/en/web/tax/research/taxstats/propertytaxstatistics/documents/y2021tbl14agraph.xlsx</a:t>
            </a:r>
          </a:p>
        </p:txBody>
      </p:sp>
    </p:spTree>
    <p:extLst>
      <p:ext uri="{BB962C8B-B14F-4D97-AF65-F5344CB8AC3E}">
        <p14:creationId xmlns:p14="http://schemas.microsoft.com/office/powerpoint/2010/main" val="2759193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$20 BILLION extracted, taken offline ANNUALLY, from US public education funding via property taxes!</a:t>
            </a:r>
          </a:p>
        </p:txBody>
      </p:sp>
    </p:spTree>
    <p:extLst>
      <p:ext uri="{BB962C8B-B14F-4D97-AF65-F5344CB8AC3E}">
        <p14:creationId xmlns:p14="http://schemas.microsoft.com/office/powerpoint/2010/main" val="3823563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0626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 TIF Annual Reports = https://www.chicago.gov/city/en/depts/dcd/supp_info/tif-district-annual-reports-2004-present.html</a:t>
            </a:r>
          </a:p>
        </p:txBody>
      </p:sp>
    </p:spTree>
    <p:extLst>
      <p:ext uri="{BB962C8B-B14F-4D97-AF65-F5344CB8AC3E}">
        <p14:creationId xmlns:p14="http://schemas.microsoft.com/office/powerpoint/2010/main" val="4195684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889405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019444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https://chicagotifs.streamlit.app – Developed by Anthony Moser – https://www.linkedin.com/in/anthony-moser-4135b6119 – Data Activist and Musician! http://anthonymoser.com  </a:t>
            </a:r>
          </a:p>
          <a:p>
            <a:r>
              <a:rPr lang="en-US" dirty="0"/>
              <a:t>ALSO: </a:t>
            </a:r>
          </a:p>
          <a:p>
            <a:pPr marL="0" indent="0">
              <a:buFontTx/>
              <a:buNone/>
            </a:pPr>
            <a:r>
              <a:rPr lang="en-US" dirty="0"/>
              <a:t>- City of Chicago = https://webapps1.chicago.gov/ChicagoTif</a:t>
            </a:r>
          </a:p>
          <a:p>
            <a:pPr marL="0" indent="0">
              <a:buFontTx/>
              <a:buNone/>
            </a:pPr>
            <a:r>
              <a:rPr lang="en-US" dirty="0"/>
              <a:t>- Cook County = https://maps.cookcountyil.gov/tifViewer</a:t>
            </a:r>
          </a:p>
          <a:p>
            <a:pPr marL="0" indent="0">
              <a:buFontTx/>
              <a:buNone/>
            </a:pPr>
            <a:r>
              <a:rPr lang="en-US" dirty="0"/>
              <a:t>- Chicago Inspector General = https://informationportal.igchicago.org/chicago-tif-districts-fund-balances </a:t>
            </a:r>
          </a:p>
          <a:p>
            <a:pPr marL="0" indent="0">
              <a:buFontTx/>
              <a:buNone/>
            </a:pPr>
            <a:r>
              <a:rPr lang="en-US" dirty="0"/>
              <a:t>- Chicago Cityscape = https://www.chicagocityscape.com/maps/index.php#/?places_type=tif&amp;places_chicago=t; </a:t>
            </a:r>
          </a:p>
        </p:txBody>
      </p:sp>
    </p:spTree>
    <p:extLst>
      <p:ext uri="{BB962C8B-B14F-4D97-AF65-F5344CB8AC3E}">
        <p14:creationId xmlns:p14="http://schemas.microsoft.com/office/powerpoint/2010/main" val="2130536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5826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t>
            </a:r>
            <a:r>
              <a:rPr lang="en-US" dirty="0" err="1"/>
              <a:t>ShinyApps</a:t>
            </a:r>
            <a:r>
              <a:rPr lang="en-US" dirty="0"/>
              <a:t> = www.</a:t>
            </a:r>
            <a:r>
              <a:rPr lang="en-US" dirty="0">
                <a:effectLst/>
                <a:hlinkClick r:id="rId3"/>
              </a:rPr>
              <a:t>tinyurl.com/2022-Chicago-TIF-Viz</a:t>
            </a:r>
            <a:r>
              <a:rPr lang="en-US" dirty="0">
                <a:effectLst/>
              </a:rPr>
              <a:t> </a:t>
            </a:r>
            <a:endParaRPr lang="en-US" dirty="0"/>
          </a:p>
          <a:p>
            <a:endParaRPr lang="en-US" dirty="0"/>
          </a:p>
        </p:txBody>
      </p:sp>
    </p:spTree>
    <p:extLst>
      <p:ext uri="{BB962C8B-B14F-4D97-AF65-F5344CB8AC3E}">
        <p14:creationId xmlns:p14="http://schemas.microsoft.com/office/powerpoint/2010/main" val="33543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57116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Earth Engine = </a:t>
            </a:r>
            <a:r>
              <a:rPr lang="en-US" dirty="0">
                <a:effectLst/>
                <a:hlinkClick r:id="rId3"/>
              </a:rPr>
              <a:t>www.tinyurl.com/Chicago-TIF-Viz-2010-2022</a:t>
            </a:r>
            <a:r>
              <a:rPr lang="en-US" dirty="0">
                <a:effectLst/>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2539116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t>
            </a:r>
            <a:r>
              <a:rPr lang="en-US" dirty="0" err="1"/>
              <a:t>ShinyApps</a:t>
            </a:r>
            <a:r>
              <a:rPr lang="en-US" dirty="0"/>
              <a:t> = www.</a:t>
            </a:r>
            <a:r>
              <a:rPr lang="en-US" dirty="0">
                <a:effectLst/>
                <a:hlinkClick r:id="rId3"/>
              </a:rPr>
              <a:t>tinyurl.com/2022-Chicago-TIF-Viz</a:t>
            </a:r>
            <a:r>
              <a:rPr lang="en-US" dirty="0">
                <a:effectLst/>
              </a:rPr>
              <a:t> </a:t>
            </a:r>
            <a:endParaRPr lang="en-US" dirty="0"/>
          </a:p>
          <a:p>
            <a:endParaRPr lang="en-US" dirty="0"/>
          </a:p>
        </p:txBody>
      </p:sp>
    </p:spTree>
    <p:extLst>
      <p:ext uri="{BB962C8B-B14F-4D97-AF65-F5344CB8AC3E}">
        <p14:creationId xmlns:p14="http://schemas.microsoft.com/office/powerpoint/2010/main" val="725697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https://tifreports.com/2022-tif/2022-tif-briefing</a:t>
            </a:r>
          </a:p>
        </p:txBody>
      </p:sp>
    </p:spTree>
    <p:extLst>
      <p:ext uri="{BB962C8B-B14F-4D97-AF65-F5344CB8AC3E}">
        <p14:creationId xmlns:p14="http://schemas.microsoft.com/office/powerpoint/2010/main" val="462301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http://www.tifreports.com/tif-organizing-services  </a:t>
            </a:r>
          </a:p>
        </p:txBody>
      </p:sp>
    </p:spTree>
    <p:extLst>
      <p:ext uri="{BB962C8B-B14F-4D97-AF65-F5344CB8AC3E}">
        <p14:creationId xmlns:p14="http://schemas.microsoft.com/office/powerpoint/2010/main" val="103175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http://www.tifreports.com  </a:t>
            </a:r>
            <a:endParaRPr lang="en-US" dirty="0">
              <a:effectLst/>
            </a:endParaRPr>
          </a:p>
          <a:p>
            <a:endParaRPr lang="en-US" dirty="0"/>
          </a:p>
        </p:txBody>
      </p:sp>
    </p:spTree>
    <p:extLst>
      <p:ext uri="{BB962C8B-B14F-4D97-AF65-F5344CB8AC3E}">
        <p14:creationId xmlns:p14="http://schemas.microsoft.com/office/powerpoint/2010/main" val="367916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9715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3890431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Chicago: https://www.chicago.gov/city/en/depts/dcd/supp_info/tif-district-annual-reports-2004-present.html</a:t>
            </a:r>
          </a:p>
          <a:p>
            <a:r>
              <a:rPr lang="en-US" dirty="0"/>
              <a:t>Cook County: https://www.cookcountyclerkil.gov/property-taxes/tifs-tax-increment-financing/tif-reports</a:t>
            </a:r>
          </a:p>
        </p:txBody>
      </p:sp>
    </p:spTree>
    <p:extLst>
      <p:ext uri="{BB962C8B-B14F-4D97-AF65-F5344CB8AC3E}">
        <p14:creationId xmlns:p14="http://schemas.microsoft.com/office/powerpoint/2010/main" val="3828923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352312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73252" rtl="0" eaLnBrk="0" fontAlgn="base" latinLnBrk="0" hangingPunct="0">
              <a:lnSpc>
                <a:spcPct val="100000"/>
              </a:lnSpc>
              <a:spcBef>
                <a:spcPct val="30000"/>
              </a:spcBef>
              <a:spcAft>
                <a:spcPct val="0"/>
              </a:spcAft>
              <a:buClrTx/>
              <a:buSzTx/>
              <a:buFontTx/>
              <a:buNone/>
              <a:tabLst/>
              <a:defRPr/>
            </a:pPr>
            <a:r>
              <a:rPr lang="en-US" dirty="0"/>
              <a:t> </a:t>
            </a:r>
          </a:p>
          <a:p>
            <a:pPr defTabSz="873252"/>
            <a:endParaRPr lang="en-US" dirty="0"/>
          </a:p>
          <a:p>
            <a:endParaRPr lang="en-US" dirty="0"/>
          </a:p>
        </p:txBody>
      </p:sp>
    </p:spTree>
    <p:extLst>
      <p:ext uri="{BB962C8B-B14F-4D97-AF65-F5344CB8AC3E}">
        <p14:creationId xmlns:p14="http://schemas.microsoft.com/office/powerpoint/2010/main" val="2724840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en-US"/>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en-US"/>
          </a:p>
        </p:txBody>
      </p:sp>
      <p:sp>
        <p:nvSpPr>
          <p:cNvPr id="5" name="Espace réservé du pied de page 4"/>
          <p:cNvSpPr>
            <a:spLocks noGrp="1"/>
          </p:cNvSpPr>
          <p:nvPr>
            <p:ph type="ftr" sz="quarter" idx="11"/>
          </p:nvPr>
        </p:nvSpPr>
        <p:spPr/>
        <p:txBody>
          <a:bodyPr/>
          <a:lstStyle>
            <a:lvl1pPr>
              <a:defRPr/>
            </a:lvl1pPr>
          </a:lstStyle>
          <a:p>
            <a:pPr>
              <a:defRPr/>
            </a:pPr>
            <a:r>
              <a:rPr lang="en-US" dirty="0"/>
              <a:t>27</a:t>
            </a:r>
            <a:r>
              <a:rPr lang="en-US" baseline="30000" dirty="0"/>
              <a:t>th</a:t>
            </a:r>
            <a:r>
              <a:rPr lang="en-US" dirty="0"/>
              <a:t> Ward TIFs</a:t>
            </a:r>
          </a:p>
        </p:txBody>
      </p:sp>
      <p:sp>
        <p:nvSpPr>
          <p:cNvPr id="6" name="Espace réservé du numéro de diapositive 5"/>
          <p:cNvSpPr>
            <a:spLocks noGrp="1"/>
          </p:cNvSpPr>
          <p:nvPr>
            <p:ph type="sldNum" sz="quarter" idx="12"/>
          </p:nvPr>
        </p:nvSpPr>
        <p:spPr/>
        <p:txBody>
          <a:bodyPr/>
          <a:lstStyle>
            <a:lvl1pPr>
              <a:defRPr/>
            </a:lvl1pPr>
          </a:lstStyle>
          <a:p>
            <a:pPr>
              <a:defRPr/>
            </a:pPr>
            <a:fld id="{995DDE96-E1FC-49CD-AEE2-C028425466F7}" type="slidenum">
              <a:rPr lang="en-US"/>
              <a:pPr>
                <a:defRPr/>
              </a:pPr>
              <a:t>‹#›</a:t>
            </a:fld>
            <a:endParaRPr lang="en-US"/>
          </a:p>
        </p:txBody>
      </p:sp>
    </p:spTree>
    <p:extLst>
      <p:ext uri="{BB962C8B-B14F-4D97-AF65-F5344CB8AC3E}">
        <p14:creationId xmlns:p14="http://schemas.microsoft.com/office/powerpoint/2010/main" val="2430792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lvl1pPr>
              <a:defRPr/>
            </a:lvl1pPr>
          </a:lstStyle>
          <a:p>
            <a:pPr>
              <a:defRPr/>
            </a:pPr>
            <a:fld id="{708F2F02-A6C6-4BFC-BEBA-5EF2791937A0}" type="datetime1">
              <a:rPr lang="en-US"/>
              <a:pPr>
                <a:defRPr/>
              </a:pPr>
              <a:t>6/20/2024</a:t>
            </a:fld>
            <a:endParaRPr lang="en-US"/>
          </a:p>
        </p:txBody>
      </p:sp>
      <p:sp>
        <p:nvSpPr>
          <p:cNvPr id="5" name="Espace réservé du pied de page 4"/>
          <p:cNvSpPr>
            <a:spLocks noGrp="1"/>
          </p:cNvSpPr>
          <p:nvPr>
            <p:ph type="ftr" sz="quarter" idx="11"/>
          </p:nvPr>
        </p:nvSpPr>
        <p:spPr/>
        <p:txBody>
          <a:bodyPr/>
          <a:lstStyle>
            <a:lvl1pPr>
              <a:defRPr/>
            </a:lvl1pPr>
          </a:lstStyle>
          <a:p>
            <a:pPr>
              <a:defRPr/>
            </a:pPr>
            <a:r>
              <a:rPr lang="en-US"/>
              <a:t>TIF 101</a:t>
            </a:r>
          </a:p>
        </p:txBody>
      </p:sp>
      <p:sp>
        <p:nvSpPr>
          <p:cNvPr id="6" name="Espace réservé du numéro de diapositive 5"/>
          <p:cNvSpPr>
            <a:spLocks noGrp="1"/>
          </p:cNvSpPr>
          <p:nvPr>
            <p:ph type="sldNum" sz="quarter" idx="12"/>
          </p:nvPr>
        </p:nvSpPr>
        <p:spPr/>
        <p:txBody>
          <a:bodyPr/>
          <a:lstStyle>
            <a:lvl1pPr>
              <a:defRPr/>
            </a:lvl1pPr>
          </a:lstStyle>
          <a:p>
            <a:pPr>
              <a:defRPr/>
            </a:pPr>
            <a:fld id="{AB4C53A7-1889-4089-B8FF-07AA67D82114}" type="slidenum">
              <a:rPr lang="en-US"/>
              <a:pPr>
                <a:defRPr/>
              </a:pPr>
              <a:t>‹#›</a:t>
            </a:fld>
            <a:endParaRPr lang="en-US"/>
          </a:p>
        </p:txBody>
      </p:sp>
    </p:spTree>
    <p:extLst>
      <p:ext uri="{BB962C8B-B14F-4D97-AF65-F5344CB8AC3E}">
        <p14:creationId xmlns:p14="http://schemas.microsoft.com/office/powerpoint/2010/main" val="2283178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endParaRPr lang="en-US"/>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lvl1pPr>
              <a:defRPr/>
            </a:lvl1pPr>
          </a:lstStyle>
          <a:p>
            <a:pPr>
              <a:defRPr/>
            </a:pPr>
            <a:fld id="{77AB4F64-802A-40FC-8546-DE0250894223}" type="datetime1">
              <a:rPr lang="en-US"/>
              <a:pPr>
                <a:defRPr/>
              </a:pPr>
              <a:t>6/20/2024</a:t>
            </a:fld>
            <a:endParaRPr lang="en-US"/>
          </a:p>
        </p:txBody>
      </p:sp>
      <p:sp>
        <p:nvSpPr>
          <p:cNvPr id="5" name="Espace réservé du pied de page 4"/>
          <p:cNvSpPr>
            <a:spLocks noGrp="1"/>
          </p:cNvSpPr>
          <p:nvPr>
            <p:ph type="ftr" sz="quarter" idx="11"/>
          </p:nvPr>
        </p:nvSpPr>
        <p:spPr/>
        <p:txBody>
          <a:bodyPr/>
          <a:lstStyle>
            <a:lvl1pPr>
              <a:defRPr/>
            </a:lvl1pPr>
          </a:lstStyle>
          <a:p>
            <a:pPr>
              <a:defRPr/>
            </a:pPr>
            <a:r>
              <a:rPr lang="en-US"/>
              <a:t>TIF 101</a:t>
            </a:r>
          </a:p>
        </p:txBody>
      </p:sp>
      <p:sp>
        <p:nvSpPr>
          <p:cNvPr id="6" name="Espace réservé du numéro de diapositive 5"/>
          <p:cNvSpPr>
            <a:spLocks noGrp="1"/>
          </p:cNvSpPr>
          <p:nvPr>
            <p:ph type="sldNum" sz="quarter" idx="12"/>
          </p:nvPr>
        </p:nvSpPr>
        <p:spPr/>
        <p:txBody>
          <a:bodyPr/>
          <a:lstStyle>
            <a:lvl1pPr>
              <a:defRPr/>
            </a:lvl1pPr>
          </a:lstStyle>
          <a:p>
            <a:pPr>
              <a:defRPr/>
            </a:pPr>
            <a:fld id="{9AFA9530-FCC0-4930-9375-E0A3D00F6FF3}" type="slidenum">
              <a:rPr lang="en-US"/>
              <a:pPr>
                <a:defRPr/>
              </a:pPr>
              <a:t>‹#›</a:t>
            </a:fld>
            <a:endParaRPr lang="en-US"/>
          </a:p>
        </p:txBody>
      </p:sp>
    </p:spTree>
    <p:extLst>
      <p:ext uri="{BB962C8B-B14F-4D97-AF65-F5344CB8AC3E}">
        <p14:creationId xmlns:p14="http://schemas.microsoft.com/office/powerpoint/2010/main" val="871122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lvl1pPr>
              <a:defRPr/>
            </a:lvl1pPr>
          </a:lstStyle>
          <a:p>
            <a:pPr>
              <a:defRPr/>
            </a:pPr>
            <a:fld id="{3318CA0B-08B1-4761-9D1D-35ED5DAA3CCB}" type="datetime1">
              <a:rPr lang="en-US"/>
              <a:pPr>
                <a:defRPr/>
              </a:pPr>
              <a:t>6/20/2024</a:t>
            </a:fld>
            <a:endParaRPr lang="en-US"/>
          </a:p>
        </p:txBody>
      </p:sp>
      <p:sp>
        <p:nvSpPr>
          <p:cNvPr id="5" name="Espace réservé du pied de page 4"/>
          <p:cNvSpPr>
            <a:spLocks noGrp="1"/>
          </p:cNvSpPr>
          <p:nvPr>
            <p:ph type="ftr" sz="quarter" idx="11"/>
          </p:nvPr>
        </p:nvSpPr>
        <p:spPr/>
        <p:txBody>
          <a:bodyPr/>
          <a:lstStyle>
            <a:lvl1pPr>
              <a:defRPr/>
            </a:lvl1pPr>
          </a:lstStyle>
          <a:p>
            <a:pPr>
              <a:defRPr/>
            </a:pPr>
            <a:r>
              <a:rPr lang="en-US"/>
              <a:t>TIF 101</a:t>
            </a:r>
          </a:p>
        </p:txBody>
      </p:sp>
      <p:sp>
        <p:nvSpPr>
          <p:cNvPr id="6" name="Espace réservé du numéro de diapositive 5"/>
          <p:cNvSpPr>
            <a:spLocks noGrp="1"/>
          </p:cNvSpPr>
          <p:nvPr>
            <p:ph type="sldNum" sz="quarter" idx="12"/>
          </p:nvPr>
        </p:nvSpPr>
        <p:spPr/>
        <p:txBody>
          <a:bodyPr/>
          <a:lstStyle>
            <a:lvl1pPr>
              <a:defRPr/>
            </a:lvl1pPr>
          </a:lstStyle>
          <a:p>
            <a:pPr>
              <a:defRPr/>
            </a:pPr>
            <a:fld id="{C69B69F9-3B29-4E9B-927A-744012CA740E}" type="slidenum">
              <a:rPr lang="en-US"/>
              <a:pPr>
                <a:defRPr/>
              </a:pPr>
              <a:t>‹#›</a:t>
            </a:fld>
            <a:endParaRPr lang="en-US"/>
          </a:p>
        </p:txBody>
      </p:sp>
    </p:spTree>
    <p:extLst>
      <p:ext uri="{BB962C8B-B14F-4D97-AF65-F5344CB8AC3E}">
        <p14:creationId xmlns:p14="http://schemas.microsoft.com/office/powerpoint/2010/main" val="1208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en-US"/>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pPr>
              <a:defRPr/>
            </a:pPr>
            <a:fld id="{5997E72F-180F-4B1F-AAB3-3D6B28D14979}" type="datetime1">
              <a:rPr lang="en-US"/>
              <a:pPr>
                <a:defRPr/>
              </a:pPr>
              <a:t>6/20/2024</a:t>
            </a:fld>
            <a:endParaRPr lang="en-US"/>
          </a:p>
        </p:txBody>
      </p:sp>
      <p:sp>
        <p:nvSpPr>
          <p:cNvPr id="5" name="Espace réservé du pied de page 4"/>
          <p:cNvSpPr>
            <a:spLocks noGrp="1"/>
          </p:cNvSpPr>
          <p:nvPr>
            <p:ph type="ftr" sz="quarter" idx="11"/>
          </p:nvPr>
        </p:nvSpPr>
        <p:spPr/>
        <p:txBody>
          <a:bodyPr/>
          <a:lstStyle>
            <a:lvl1pPr>
              <a:defRPr/>
            </a:lvl1pPr>
          </a:lstStyle>
          <a:p>
            <a:pPr>
              <a:defRPr/>
            </a:pPr>
            <a:r>
              <a:rPr lang="en-US"/>
              <a:t>TIF 101</a:t>
            </a:r>
          </a:p>
        </p:txBody>
      </p:sp>
      <p:sp>
        <p:nvSpPr>
          <p:cNvPr id="6" name="Espace réservé du numéro de diapositive 5"/>
          <p:cNvSpPr>
            <a:spLocks noGrp="1"/>
          </p:cNvSpPr>
          <p:nvPr>
            <p:ph type="sldNum" sz="quarter" idx="12"/>
          </p:nvPr>
        </p:nvSpPr>
        <p:spPr/>
        <p:txBody>
          <a:bodyPr/>
          <a:lstStyle>
            <a:lvl1pPr>
              <a:defRPr/>
            </a:lvl1pPr>
          </a:lstStyle>
          <a:p>
            <a:pPr>
              <a:defRPr/>
            </a:pPr>
            <a:fld id="{5884F255-1B08-46FA-977F-D30720ED6B1D}" type="slidenum">
              <a:rPr lang="en-US"/>
              <a:pPr>
                <a:defRPr/>
              </a:pPr>
              <a:t>‹#›</a:t>
            </a:fld>
            <a:endParaRPr lang="en-US"/>
          </a:p>
        </p:txBody>
      </p:sp>
    </p:spTree>
    <p:extLst>
      <p:ext uri="{BB962C8B-B14F-4D97-AF65-F5344CB8AC3E}">
        <p14:creationId xmlns:p14="http://schemas.microsoft.com/office/powerpoint/2010/main" val="3691174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3"/>
          <p:cNvSpPr>
            <a:spLocks noGrp="1"/>
          </p:cNvSpPr>
          <p:nvPr>
            <p:ph type="dt" sz="half" idx="10"/>
          </p:nvPr>
        </p:nvSpPr>
        <p:spPr/>
        <p:txBody>
          <a:bodyPr/>
          <a:lstStyle>
            <a:lvl1pPr>
              <a:defRPr/>
            </a:lvl1pPr>
          </a:lstStyle>
          <a:p>
            <a:pPr>
              <a:defRPr/>
            </a:pPr>
            <a:fld id="{6DD11868-16B8-42D4-81C1-E940691504D7}" type="datetime1">
              <a:rPr lang="en-US"/>
              <a:pPr>
                <a:defRPr/>
              </a:pPr>
              <a:t>6/20/2024</a:t>
            </a:fld>
            <a:endParaRPr lang="en-US"/>
          </a:p>
        </p:txBody>
      </p:sp>
      <p:sp>
        <p:nvSpPr>
          <p:cNvPr id="6" name="Espace réservé du pied de page 4"/>
          <p:cNvSpPr>
            <a:spLocks noGrp="1"/>
          </p:cNvSpPr>
          <p:nvPr>
            <p:ph type="ftr" sz="quarter" idx="11"/>
          </p:nvPr>
        </p:nvSpPr>
        <p:spPr/>
        <p:txBody>
          <a:bodyPr/>
          <a:lstStyle>
            <a:lvl1pPr>
              <a:defRPr/>
            </a:lvl1pPr>
          </a:lstStyle>
          <a:p>
            <a:pPr>
              <a:defRPr/>
            </a:pPr>
            <a:r>
              <a:rPr lang="en-US"/>
              <a:t>TIF 101</a:t>
            </a:r>
          </a:p>
        </p:txBody>
      </p:sp>
      <p:sp>
        <p:nvSpPr>
          <p:cNvPr id="7" name="Espace réservé du numéro de diapositive 5"/>
          <p:cNvSpPr>
            <a:spLocks noGrp="1"/>
          </p:cNvSpPr>
          <p:nvPr>
            <p:ph type="sldNum" sz="quarter" idx="12"/>
          </p:nvPr>
        </p:nvSpPr>
        <p:spPr/>
        <p:txBody>
          <a:bodyPr/>
          <a:lstStyle>
            <a:lvl1pPr>
              <a:defRPr/>
            </a:lvl1pPr>
          </a:lstStyle>
          <a:p>
            <a:pPr>
              <a:defRPr/>
            </a:pPr>
            <a:fld id="{9BDE7043-90F4-4200-9150-361575E9BACA}" type="slidenum">
              <a:rPr lang="en-US"/>
              <a:pPr>
                <a:defRPr/>
              </a:pPr>
              <a:t>‹#›</a:t>
            </a:fld>
            <a:endParaRPr lang="en-US"/>
          </a:p>
        </p:txBody>
      </p:sp>
    </p:spTree>
    <p:extLst>
      <p:ext uri="{BB962C8B-B14F-4D97-AF65-F5344CB8AC3E}">
        <p14:creationId xmlns:p14="http://schemas.microsoft.com/office/powerpoint/2010/main" val="3553610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en-US"/>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3"/>
          <p:cNvSpPr>
            <a:spLocks noGrp="1"/>
          </p:cNvSpPr>
          <p:nvPr>
            <p:ph type="dt" sz="half" idx="10"/>
          </p:nvPr>
        </p:nvSpPr>
        <p:spPr/>
        <p:txBody>
          <a:bodyPr/>
          <a:lstStyle>
            <a:lvl1pPr>
              <a:defRPr/>
            </a:lvl1pPr>
          </a:lstStyle>
          <a:p>
            <a:pPr>
              <a:defRPr/>
            </a:pPr>
            <a:fld id="{5923F9E0-67B3-4D8A-9E13-32262AC117E3}" type="datetime1">
              <a:rPr lang="en-US"/>
              <a:pPr>
                <a:defRPr/>
              </a:pPr>
              <a:t>6/20/2024</a:t>
            </a:fld>
            <a:endParaRPr lang="en-US"/>
          </a:p>
        </p:txBody>
      </p:sp>
      <p:sp>
        <p:nvSpPr>
          <p:cNvPr id="8" name="Espace réservé du pied de page 4"/>
          <p:cNvSpPr>
            <a:spLocks noGrp="1"/>
          </p:cNvSpPr>
          <p:nvPr>
            <p:ph type="ftr" sz="quarter" idx="11"/>
          </p:nvPr>
        </p:nvSpPr>
        <p:spPr/>
        <p:txBody>
          <a:bodyPr/>
          <a:lstStyle>
            <a:lvl1pPr>
              <a:defRPr/>
            </a:lvl1pPr>
          </a:lstStyle>
          <a:p>
            <a:pPr>
              <a:defRPr/>
            </a:pPr>
            <a:r>
              <a:rPr lang="en-US"/>
              <a:t>TIF 101</a:t>
            </a:r>
          </a:p>
        </p:txBody>
      </p:sp>
      <p:sp>
        <p:nvSpPr>
          <p:cNvPr id="9" name="Espace réservé du numéro de diapositive 5"/>
          <p:cNvSpPr>
            <a:spLocks noGrp="1"/>
          </p:cNvSpPr>
          <p:nvPr>
            <p:ph type="sldNum" sz="quarter" idx="12"/>
          </p:nvPr>
        </p:nvSpPr>
        <p:spPr/>
        <p:txBody>
          <a:bodyPr/>
          <a:lstStyle>
            <a:lvl1pPr>
              <a:defRPr/>
            </a:lvl1pPr>
          </a:lstStyle>
          <a:p>
            <a:pPr>
              <a:defRPr/>
            </a:pPr>
            <a:fld id="{3FDE0730-B8B7-4C08-99A1-CC88F8EABCB4}" type="slidenum">
              <a:rPr lang="en-US"/>
              <a:pPr>
                <a:defRPr/>
              </a:pPr>
              <a:t>‹#›</a:t>
            </a:fld>
            <a:endParaRPr lang="en-US"/>
          </a:p>
        </p:txBody>
      </p:sp>
    </p:spTree>
    <p:extLst>
      <p:ext uri="{BB962C8B-B14F-4D97-AF65-F5344CB8AC3E}">
        <p14:creationId xmlns:p14="http://schemas.microsoft.com/office/powerpoint/2010/main" val="3647389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en-US"/>
          </a:p>
        </p:txBody>
      </p:sp>
      <p:sp>
        <p:nvSpPr>
          <p:cNvPr id="3" name="Espace réservé de la date 3"/>
          <p:cNvSpPr>
            <a:spLocks noGrp="1"/>
          </p:cNvSpPr>
          <p:nvPr>
            <p:ph type="dt" sz="half" idx="10"/>
          </p:nvPr>
        </p:nvSpPr>
        <p:spPr/>
        <p:txBody>
          <a:bodyPr/>
          <a:lstStyle>
            <a:lvl1pPr>
              <a:defRPr/>
            </a:lvl1pPr>
          </a:lstStyle>
          <a:p>
            <a:pPr>
              <a:defRPr/>
            </a:pPr>
            <a:fld id="{868F5FFC-A35F-422C-94B9-B2097A43E014}" type="datetime1">
              <a:rPr lang="en-US"/>
              <a:pPr>
                <a:defRPr/>
              </a:pPr>
              <a:t>6/20/2024</a:t>
            </a:fld>
            <a:endParaRPr lang="en-US"/>
          </a:p>
        </p:txBody>
      </p:sp>
      <p:sp>
        <p:nvSpPr>
          <p:cNvPr id="4" name="Espace réservé du pied de page 4"/>
          <p:cNvSpPr>
            <a:spLocks noGrp="1"/>
          </p:cNvSpPr>
          <p:nvPr>
            <p:ph type="ftr" sz="quarter" idx="11"/>
          </p:nvPr>
        </p:nvSpPr>
        <p:spPr/>
        <p:txBody>
          <a:bodyPr/>
          <a:lstStyle>
            <a:lvl1pPr>
              <a:defRPr/>
            </a:lvl1pPr>
          </a:lstStyle>
          <a:p>
            <a:pPr>
              <a:defRPr/>
            </a:pPr>
            <a:r>
              <a:rPr lang="en-US"/>
              <a:t>TIF 101</a:t>
            </a:r>
          </a:p>
        </p:txBody>
      </p:sp>
      <p:sp>
        <p:nvSpPr>
          <p:cNvPr id="5" name="Espace réservé du numéro de diapositive 5"/>
          <p:cNvSpPr>
            <a:spLocks noGrp="1"/>
          </p:cNvSpPr>
          <p:nvPr>
            <p:ph type="sldNum" sz="quarter" idx="12"/>
          </p:nvPr>
        </p:nvSpPr>
        <p:spPr/>
        <p:txBody>
          <a:bodyPr/>
          <a:lstStyle>
            <a:lvl1pPr>
              <a:defRPr/>
            </a:lvl1pPr>
          </a:lstStyle>
          <a:p>
            <a:pPr>
              <a:defRPr/>
            </a:pPr>
            <a:fld id="{96370A2F-5043-428A-90C0-F48AD01821C1}" type="slidenum">
              <a:rPr lang="en-US"/>
              <a:pPr>
                <a:defRPr/>
              </a:pPr>
              <a:t>‹#›</a:t>
            </a:fld>
            <a:endParaRPr lang="en-US"/>
          </a:p>
        </p:txBody>
      </p:sp>
    </p:spTree>
    <p:extLst>
      <p:ext uri="{BB962C8B-B14F-4D97-AF65-F5344CB8AC3E}">
        <p14:creationId xmlns:p14="http://schemas.microsoft.com/office/powerpoint/2010/main" val="2872192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4"/>
          <p:cNvSpPr>
            <a:spLocks noGrp="1"/>
          </p:cNvSpPr>
          <p:nvPr>
            <p:ph type="ftr" sz="quarter" idx="11"/>
          </p:nvPr>
        </p:nvSpPr>
        <p:spPr/>
        <p:txBody>
          <a:bodyPr/>
          <a:lstStyle>
            <a:lvl1pPr>
              <a:defRPr/>
            </a:lvl1pPr>
          </a:lstStyle>
          <a:p>
            <a:pPr>
              <a:defRPr/>
            </a:pPr>
            <a:r>
              <a:rPr lang="en-US" dirty="0"/>
              <a:t>The 27</a:t>
            </a:r>
            <a:r>
              <a:rPr lang="en-US" baseline="30000" dirty="0"/>
              <a:t>th</a:t>
            </a:r>
            <a:r>
              <a:rPr lang="en-US" dirty="0"/>
              <a:t> Ward TIFs</a:t>
            </a:r>
          </a:p>
        </p:txBody>
      </p:sp>
      <p:sp>
        <p:nvSpPr>
          <p:cNvPr id="4" name="Espace réservé du numéro de diapositive 5"/>
          <p:cNvSpPr>
            <a:spLocks noGrp="1"/>
          </p:cNvSpPr>
          <p:nvPr>
            <p:ph type="sldNum" sz="quarter" idx="12"/>
          </p:nvPr>
        </p:nvSpPr>
        <p:spPr/>
        <p:txBody>
          <a:bodyPr/>
          <a:lstStyle>
            <a:lvl1pPr>
              <a:defRPr/>
            </a:lvl1pPr>
          </a:lstStyle>
          <a:p>
            <a:pPr>
              <a:defRPr/>
            </a:pPr>
            <a:fld id="{8CB793B2-E420-4832-BFC6-488A15DCC62F}" type="slidenum">
              <a:rPr lang="en-US"/>
              <a:pPr>
                <a:defRPr/>
              </a:pPr>
              <a:t>‹#›</a:t>
            </a:fld>
            <a:endParaRPr lang="en-US"/>
          </a:p>
        </p:txBody>
      </p:sp>
    </p:spTree>
    <p:extLst>
      <p:ext uri="{BB962C8B-B14F-4D97-AF65-F5344CB8AC3E}">
        <p14:creationId xmlns:p14="http://schemas.microsoft.com/office/powerpoint/2010/main" val="4030344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en-US"/>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6C0CE0CF-5147-49A1-A12E-8449370FAF18}" type="datetime1">
              <a:rPr lang="en-US"/>
              <a:pPr>
                <a:defRPr/>
              </a:pPr>
              <a:t>6/20/2024</a:t>
            </a:fld>
            <a:endParaRPr lang="en-US"/>
          </a:p>
        </p:txBody>
      </p:sp>
      <p:sp>
        <p:nvSpPr>
          <p:cNvPr id="6" name="Espace réservé du pied de page 4"/>
          <p:cNvSpPr>
            <a:spLocks noGrp="1"/>
          </p:cNvSpPr>
          <p:nvPr>
            <p:ph type="ftr" sz="quarter" idx="11"/>
          </p:nvPr>
        </p:nvSpPr>
        <p:spPr/>
        <p:txBody>
          <a:bodyPr/>
          <a:lstStyle>
            <a:lvl1pPr>
              <a:defRPr/>
            </a:lvl1pPr>
          </a:lstStyle>
          <a:p>
            <a:pPr>
              <a:defRPr/>
            </a:pPr>
            <a:r>
              <a:rPr lang="en-US"/>
              <a:t>TIF 101</a:t>
            </a:r>
          </a:p>
        </p:txBody>
      </p:sp>
      <p:sp>
        <p:nvSpPr>
          <p:cNvPr id="7" name="Espace réservé du numéro de diapositive 5"/>
          <p:cNvSpPr>
            <a:spLocks noGrp="1"/>
          </p:cNvSpPr>
          <p:nvPr>
            <p:ph type="sldNum" sz="quarter" idx="12"/>
          </p:nvPr>
        </p:nvSpPr>
        <p:spPr/>
        <p:txBody>
          <a:bodyPr/>
          <a:lstStyle>
            <a:lvl1pPr>
              <a:defRPr/>
            </a:lvl1pPr>
          </a:lstStyle>
          <a:p>
            <a:pPr>
              <a:defRPr/>
            </a:pPr>
            <a:fld id="{A435D914-E5CA-4045-84B3-A3091C42D4D4}" type="slidenum">
              <a:rPr lang="en-US"/>
              <a:pPr>
                <a:defRPr/>
              </a:pPr>
              <a:t>‹#›</a:t>
            </a:fld>
            <a:endParaRPr lang="en-US"/>
          </a:p>
        </p:txBody>
      </p:sp>
    </p:spTree>
    <p:extLst>
      <p:ext uri="{BB962C8B-B14F-4D97-AF65-F5344CB8AC3E}">
        <p14:creationId xmlns:p14="http://schemas.microsoft.com/office/powerpoint/2010/main" val="2006453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en-US"/>
          </a:p>
        </p:txBody>
      </p:sp>
      <p:sp>
        <p:nvSpPr>
          <p:cNvPr id="3" name="Espace réservé pour une image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3"/>
          <p:cNvSpPr>
            <a:spLocks noGrp="1"/>
          </p:cNvSpPr>
          <p:nvPr>
            <p:ph type="dt" sz="half" idx="10"/>
          </p:nvPr>
        </p:nvSpPr>
        <p:spPr/>
        <p:txBody>
          <a:bodyPr/>
          <a:lstStyle>
            <a:lvl1pPr>
              <a:defRPr/>
            </a:lvl1pPr>
          </a:lstStyle>
          <a:p>
            <a:pPr>
              <a:defRPr/>
            </a:pPr>
            <a:fld id="{91F079F7-DC89-426E-B078-3495EE84C471}" type="datetime1">
              <a:rPr lang="en-US"/>
              <a:pPr>
                <a:defRPr/>
              </a:pPr>
              <a:t>6/20/2024</a:t>
            </a:fld>
            <a:endParaRPr lang="en-US"/>
          </a:p>
        </p:txBody>
      </p:sp>
      <p:sp>
        <p:nvSpPr>
          <p:cNvPr id="6" name="Espace réservé du pied de page 4"/>
          <p:cNvSpPr>
            <a:spLocks noGrp="1"/>
          </p:cNvSpPr>
          <p:nvPr>
            <p:ph type="ftr" sz="quarter" idx="11"/>
          </p:nvPr>
        </p:nvSpPr>
        <p:spPr/>
        <p:txBody>
          <a:bodyPr/>
          <a:lstStyle>
            <a:lvl1pPr>
              <a:defRPr/>
            </a:lvl1pPr>
          </a:lstStyle>
          <a:p>
            <a:pPr>
              <a:defRPr/>
            </a:pPr>
            <a:r>
              <a:rPr lang="en-US"/>
              <a:t>TIF 101</a:t>
            </a:r>
          </a:p>
        </p:txBody>
      </p:sp>
      <p:sp>
        <p:nvSpPr>
          <p:cNvPr id="7" name="Espace réservé du numéro de diapositive 5"/>
          <p:cNvSpPr>
            <a:spLocks noGrp="1"/>
          </p:cNvSpPr>
          <p:nvPr>
            <p:ph type="sldNum" sz="quarter" idx="12"/>
          </p:nvPr>
        </p:nvSpPr>
        <p:spPr/>
        <p:txBody>
          <a:bodyPr/>
          <a:lstStyle>
            <a:lvl1pPr>
              <a:defRPr/>
            </a:lvl1pPr>
          </a:lstStyle>
          <a:p>
            <a:pPr>
              <a:defRPr/>
            </a:pPr>
            <a:fld id="{67076EBC-DDCA-48E4-8587-70C448812FC3}" type="slidenum">
              <a:rPr lang="en-US"/>
              <a:pPr>
                <a:defRPr/>
              </a:pPr>
              <a:t>‹#›</a:t>
            </a:fld>
            <a:endParaRPr lang="en-US"/>
          </a:p>
        </p:txBody>
      </p:sp>
    </p:spTree>
    <p:extLst>
      <p:ext uri="{BB962C8B-B14F-4D97-AF65-F5344CB8AC3E}">
        <p14:creationId xmlns:p14="http://schemas.microsoft.com/office/powerpoint/2010/main" val="229054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fr-FR"/>
              <a:t>Cliquez pour modifier le style du titre</a:t>
            </a:r>
            <a:endParaRPr lang="en-US"/>
          </a:p>
        </p:txBody>
      </p:sp>
      <p:sp>
        <p:nvSpPr>
          <p:cNvPr id="1027" name="Espace réservé du texte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FBB05336-CD15-431D-B639-30659FDBA434}" type="datetime1">
              <a:rPr lang="en-US"/>
              <a:pPr>
                <a:defRPr/>
              </a:pPr>
              <a:t>6/20/2024</a:t>
            </a:fld>
            <a:endParaRPr lang="en-US"/>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Calibri" pitchFamily="34" charset="0"/>
              </a:defRPr>
            </a:lvl1pPr>
          </a:lstStyle>
          <a:p>
            <a:pPr>
              <a:defRPr/>
            </a:pPr>
            <a:r>
              <a:rPr lang="en-US"/>
              <a:t>TIF 101</a:t>
            </a: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924F1C1A-6255-48DF-AD7C-FD9FDFE2764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rtl="0" eaLnBrk="0" fontAlgn="base" hangingPunct="0">
        <a:spcBef>
          <a:spcPct val="0"/>
        </a:spcBef>
        <a:spcAft>
          <a:spcPct val="0"/>
        </a:spcAft>
        <a:defRPr sz="4400" b="0" i="0" u="none"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b="0" i="0" u="none"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oleObject" Target="../embeddings/oleObject1.bin"/><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mailto:tom@treser.com" TargetMode="Externa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openxmlformats.org/officeDocument/2006/relationships/hyperlink" Target="https://tifreports.com/2022-tif/2022-tif-briefing" TargetMode="External"/><Relationship Id="rId3" Type="http://schemas.openxmlformats.org/officeDocument/2006/relationships/image" Target="../media/image11.png"/><Relationship Id="rId7" Type="http://schemas.openxmlformats.org/officeDocument/2006/relationships/hyperlink" Target="http://www.tinyurl.com/Chicago-TIF-Viz-2010-2022"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hyperlink" Target="http://tinyurl.com/2022-Chicago-TIF-Viz" TargetMode="External"/><Relationship Id="rId5" Type="http://schemas.openxmlformats.org/officeDocument/2006/relationships/hyperlink" Target="https://github.com/philipayates/chicago2022TIF/tree/main" TargetMode="External"/><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hyperlink" Target="http://www.tifreports.com/"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1" name="Sous-titre 2"/>
          <p:cNvSpPr>
            <a:spLocks noGrp="1"/>
          </p:cNvSpPr>
          <p:nvPr>
            <p:ph type="subTitle" idx="1"/>
          </p:nvPr>
        </p:nvSpPr>
        <p:spPr>
          <a:xfrm>
            <a:off x="2383496" y="5820507"/>
            <a:ext cx="4377005" cy="609600"/>
          </a:xfrm>
        </p:spPr>
        <p:txBody>
          <a:bodyPr/>
          <a:lstStyle/>
          <a:p>
            <a:pPr eaLnBrk="1" hangingPunct="1">
              <a:lnSpc>
                <a:spcPct val="80000"/>
              </a:lnSpc>
            </a:pPr>
            <a:r>
              <a:rPr lang="fr-CA" sz="2800" dirty="0">
                <a:solidFill>
                  <a:schemeClr val="accent1"/>
                </a:solidFill>
              </a:rPr>
              <a:t>June 2024</a:t>
            </a:r>
            <a:br>
              <a:rPr lang="fr-CA" sz="2800" dirty="0">
                <a:solidFill>
                  <a:schemeClr val="accent1"/>
                </a:solidFill>
              </a:rPr>
            </a:br>
            <a:r>
              <a:rPr lang="fr-CA" sz="2800" dirty="0">
                <a:solidFill>
                  <a:schemeClr val="accent1"/>
                </a:solidFill>
              </a:rPr>
              <a:t>Tom Tresser</a:t>
            </a:r>
            <a:br>
              <a:rPr lang="fr-CA" sz="2800" dirty="0">
                <a:solidFill>
                  <a:schemeClr val="accent1"/>
                </a:solidFill>
              </a:rPr>
            </a:br>
            <a:endParaRPr lang="en-US" sz="2800" dirty="0">
              <a:solidFill>
                <a:schemeClr val="accent1"/>
              </a:solidFill>
            </a:endParaRPr>
          </a:p>
        </p:txBody>
      </p:sp>
      <p:sp>
        <p:nvSpPr>
          <p:cNvPr id="3" name="Rectangle 2"/>
          <p:cNvSpPr/>
          <p:nvPr/>
        </p:nvSpPr>
        <p:spPr>
          <a:xfrm>
            <a:off x="228598" y="3899195"/>
            <a:ext cx="8686800" cy="800219"/>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sz="46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“The TIF Illumination Project”</a:t>
            </a:r>
          </a:p>
        </p:txBody>
      </p:sp>
      <p:pic>
        <p:nvPicPr>
          <p:cNvPr id="7" name="Picture 6" descr="A picture containing symbol, clipart, graphics, design&#10;&#10;Description automatically generated">
            <a:extLst>
              <a:ext uri="{FF2B5EF4-FFF2-40B4-BE49-F238E27FC236}">
                <a16:creationId xmlns:a16="http://schemas.microsoft.com/office/drawing/2014/main" id="{A268C717-AA18-23F1-8325-D1AF72E787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486" y="427893"/>
            <a:ext cx="1210914" cy="1368859"/>
          </a:xfrm>
          <a:prstGeom prst="rect">
            <a:avLst/>
          </a:prstGeom>
          <a:ln>
            <a:solidFill>
              <a:schemeClr val="accent1"/>
            </a:solidFill>
          </a:ln>
        </p:spPr>
      </p:pic>
      <p:pic>
        <p:nvPicPr>
          <p:cNvPr id="5" name="Picture 4" descr="A logo with a light bulb&#10;&#10;Description automatically generated">
            <a:extLst>
              <a:ext uri="{FF2B5EF4-FFF2-40B4-BE49-F238E27FC236}">
                <a16:creationId xmlns:a16="http://schemas.microsoft.com/office/drawing/2014/main" id="{E61B13FD-4140-929D-6933-21EA114C12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400185"/>
            <a:ext cx="1447800" cy="1385574"/>
          </a:xfrm>
          <a:prstGeom prst="rect">
            <a:avLst/>
          </a:prstGeom>
          <a:ln>
            <a:solidFill>
              <a:schemeClr val="accent1"/>
            </a:solidFill>
          </a:ln>
        </p:spPr>
      </p:pic>
    </p:spTree>
    <p:extLst>
      <p:ext uri="{BB962C8B-B14F-4D97-AF65-F5344CB8AC3E}">
        <p14:creationId xmlns:p14="http://schemas.microsoft.com/office/powerpoint/2010/main" val="453720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p:cNvSpPr>
            <a:spLocks noGrp="1"/>
          </p:cNvSpPr>
          <p:nvPr>
            <p:ph type="sldNum" sz="quarter" idx="12"/>
          </p:nvPr>
        </p:nvSpPr>
        <p:spPr/>
        <p:txBody>
          <a:bodyPr/>
          <a:lstStyle/>
          <a:p>
            <a:pPr>
              <a:defRPr/>
            </a:pPr>
            <a:fld id="{C9995769-C807-4291-899C-666FBB1A61F7}" type="slidenum">
              <a:rPr lang="en-US"/>
              <a:pPr>
                <a:defRPr/>
              </a:pPr>
              <a:t>10</a:t>
            </a:fld>
            <a:endParaRPr lang="en-US" dirty="0"/>
          </a:p>
        </p:txBody>
      </p:sp>
      <p:sp>
        <p:nvSpPr>
          <p:cNvPr id="3076" name="Titre 1"/>
          <p:cNvSpPr>
            <a:spLocks noGrp="1"/>
          </p:cNvSpPr>
          <p:nvPr>
            <p:ph type="title" idx="4294967295"/>
          </p:nvPr>
        </p:nvSpPr>
        <p:spPr>
          <a:xfrm>
            <a:off x="457200" y="304800"/>
            <a:ext cx="8229600" cy="1143000"/>
          </a:xfrm>
        </p:spPr>
        <p:txBody>
          <a:bodyPr/>
          <a:lstStyle/>
          <a:p>
            <a:pPr eaLnBrk="1" hangingPunct="1"/>
            <a:r>
              <a:rPr lang="fr-CA" u="sng" dirty="0" err="1">
                <a:solidFill>
                  <a:schemeClr val="accent1"/>
                </a:solidFill>
              </a:rPr>
              <a:t>What</a:t>
            </a:r>
            <a:r>
              <a:rPr lang="fr-CA" u="sng" dirty="0">
                <a:solidFill>
                  <a:schemeClr val="accent1"/>
                </a:solidFill>
              </a:rPr>
              <a:t> are </a:t>
            </a:r>
            <a:r>
              <a:rPr lang="fr-CA" u="sng" dirty="0" err="1">
                <a:solidFill>
                  <a:schemeClr val="accent1"/>
                </a:solidFill>
              </a:rPr>
              <a:t>TIFs</a:t>
            </a:r>
            <a:r>
              <a:rPr lang="fr-CA" u="sng" dirty="0">
                <a:solidFill>
                  <a:schemeClr val="accent1"/>
                </a:solidFill>
              </a:rPr>
              <a:t>?</a:t>
            </a:r>
            <a:endParaRPr lang="en-US" u="sng" dirty="0">
              <a:solidFill>
                <a:schemeClr val="accent1"/>
              </a:solidFill>
            </a:endParaRPr>
          </a:p>
        </p:txBody>
      </p:sp>
      <p:sp>
        <p:nvSpPr>
          <p:cNvPr id="8" name="Text Box 6"/>
          <p:cNvSpPr txBox="1">
            <a:spLocks noChangeArrowheads="1"/>
          </p:cNvSpPr>
          <p:nvPr/>
        </p:nvSpPr>
        <p:spPr bwMode="auto">
          <a:xfrm>
            <a:off x="381000" y="1828800"/>
            <a:ext cx="85344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800" dirty="0"/>
              <a:t>Under state law, areas proposed for TIF designation must possess numerous </a:t>
            </a:r>
            <a:r>
              <a:rPr lang="en-US" sz="2800" dirty="0">
                <a:solidFill>
                  <a:srgbClr val="FF0000"/>
                </a:solidFill>
              </a:rPr>
              <a:t>blighting factors </a:t>
            </a:r>
            <a:r>
              <a:rPr lang="en-US" sz="2800" dirty="0"/>
              <a:t>to be eligible:</a:t>
            </a:r>
          </a:p>
          <a:p>
            <a:endParaRPr lang="en-US" sz="2800" dirty="0"/>
          </a:p>
          <a:p>
            <a:pPr marL="342900" indent="-342900">
              <a:buFont typeface="Arial" pitchFamily="34" charset="0"/>
              <a:buChar char="•"/>
            </a:pPr>
            <a:r>
              <a:rPr lang="en-US" sz="2800" dirty="0"/>
              <a:t>Age</a:t>
            </a:r>
          </a:p>
          <a:p>
            <a:pPr marL="342900" indent="-342900">
              <a:buFont typeface="Arial" pitchFamily="34" charset="0"/>
              <a:buChar char="•"/>
            </a:pPr>
            <a:r>
              <a:rPr lang="en-US" sz="2800" dirty="0"/>
              <a:t>Obsolescence</a:t>
            </a:r>
          </a:p>
          <a:p>
            <a:pPr marL="342900" indent="-342900">
              <a:buFont typeface="Arial" pitchFamily="34" charset="0"/>
              <a:buChar char="•"/>
            </a:pPr>
            <a:r>
              <a:rPr lang="en-US" sz="2800" dirty="0"/>
              <a:t>Code violations</a:t>
            </a:r>
          </a:p>
          <a:p>
            <a:pPr marL="342900" indent="-342900">
              <a:buFont typeface="Arial" pitchFamily="34" charset="0"/>
              <a:buChar char="•"/>
            </a:pPr>
            <a:r>
              <a:rPr lang="en-US" sz="2800" dirty="0"/>
              <a:t>Excessive vacancies</a:t>
            </a:r>
          </a:p>
          <a:p>
            <a:pPr marL="342900" indent="-342900">
              <a:buFont typeface="Arial" pitchFamily="34" charset="0"/>
              <a:buChar char="•"/>
            </a:pPr>
            <a:r>
              <a:rPr lang="en-US" sz="2800" dirty="0"/>
              <a:t>Overcrowding of facilities</a:t>
            </a:r>
          </a:p>
          <a:p>
            <a:pPr eaLnBrk="1" hangingPunct="1">
              <a:spcBef>
                <a:spcPct val="50000"/>
              </a:spcBef>
            </a:pPr>
            <a:endParaRPr lang="en-US" sz="24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127" y="381000"/>
            <a:ext cx="999850" cy="876305"/>
          </a:xfrm>
          <a:prstGeom prst="rect">
            <a:avLst/>
          </a:prstGeom>
        </p:spPr>
      </p:pic>
    </p:spTree>
    <p:extLst>
      <p:ext uri="{BB962C8B-B14F-4D97-AF65-F5344CB8AC3E}">
        <p14:creationId xmlns:p14="http://schemas.microsoft.com/office/powerpoint/2010/main" val="128040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p&#10;&#10;Description automatically generated">
            <a:extLst>
              <a:ext uri="{FF2B5EF4-FFF2-40B4-BE49-F238E27FC236}">
                <a16:creationId xmlns:a16="http://schemas.microsoft.com/office/drawing/2014/main" id="{06573014-AC2C-40A0-BCBB-40D3510A8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15" y="1262208"/>
            <a:ext cx="4134452" cy="5075526"/>
          </a:xfrm>
          <a:prstGeom prst="rect">
            <a:avLst/>
          </a:prstGeom>
          <a:ln>
            <a:solidFill>
              <a:srgbClr val="FF0000"/>
            </a:solidFill>
          </a:ln>
        </p:spPr>
      </p:pic>
      <p:sp>
        <p:nvSpPr>
          <p:cNvPr id="7" name="Espace réservé du numéro de diapositive 5"/>
          <p:cNvSpPr>
            <a:spLocks noGrp="1"/>
          </p:cNvSpPr>
          <p:nvPr>
            <p:ph type="sldNum" sz="quarter" idx="12"/>
          </p:nvPr>
        </p:nvSpPr>
        <p:spPr/>
        <p:txBody>
          <a:bodyPr/>
          <a:lstStyle/>
          <a:p>
            <a:pPr>
              <a:defRPr/>
            </a:pPr>
            <a:fld id="{DF00D1CF-1590-4A11-96D6-506307D3B3F2}" type="slidenum">
              <a:rPr lang="en-US"/>
              <a:pPr>
                <a:defRPr/>
              </a:pPr>
              <a:t>11</a:t>
            </a:fld>
            <a:endParaRPr lang="en-US"/>
          </a:p>
        </p:txBody>
      </p:sp>
      <p:sp>
        <p:nvSpPr>
          <p:cNvPr id="5124" name="Titre 1"/>
          <p:cNvSpPr>
            <a:spLocks noGrp="1"/>
          </p:cNvSpPr>
          <p:nvPr>
            <p:ph type="title" idx="4294967295"/>
          </p:nvPr>
        </p:nvSpPr>
        <p:spPr>
          <a:xfrm>
            <a:off x="457200" y="228600"/>
            <a:ext cx="8229600" cy="914400"/>
          </a:xfrm>
        </p:spPr>
        <p:txBody>
          <a:bodyPr/>
          <a:lstStyle/>
          <a:p>
            <a:pPr eaLnBrk="1" hangingPunct="1"/>
            <a:r>
              <a:rPr lang="fr-CA" u="sng" dirty="0" err="1">
                <a:solidFill>
                  <a:schemeClr val="accent1"/>
                </a:solidFill>
              </a:rPr>
              <a:t>Where</a:t>
            </a:r>
            <a:r>
              <a:rPr lang="fr-CA" u="sng" dirty="0">
                <a:solidFill>
                  <a:schemeClr val="accent1"/>
                </a:solidFill>
              </a:rPr>
              <a:t> are </a:t>
            </a:r>
            <a:r>
              <a:rPr lang="fr-CA" u="sng" dirty="0" err="1">
                <a:solidFill>
                  <a:schemeClr val="accent1"/>
                </a:solidFill>
              </a:rPr>
              <a:t>TIFs</a:t>
            </a:r>
            <a:r>
              <a:rPr lang="fr-CA" u="sng" dirty="0">
                <a:solidFill>
                  <a:schemeClr val="accent1"/>
                </a:solidFill>
              </a:rPr>
              <a:t>?</a:t>
            </a:r>
            <a:endParaRPr lang="en-US" u="sng" dirty="0">
              <a:solidFill>
                <a:schemeClr val="accent1"/>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054" y="228600"/>
            <a:ext cx="999850" cy="876305"/>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3230450470"/>
              </p:ext>
            </p:extLst>
          </p:nvPr>
        </p:nvGraphicFramePr>
        <p:xfrm>
          <a:off x="4419600" y="1235705"/>
          <a:ext cx="4231645" cy="5120646"/>
        </p:xfrm>
        <a:graphic>
          <a:graphicData uri="http://schemas.openxmlformats.org/presentationml/2006/ole">
            <mc:AlternateContent xmlns:mc="http://schemas.openxmlformats.org/markup-compatibility/2006">
              <mc:Choice xmlns:v="urn:schemas-microsoft-com:vml" Requires="v">
                <p:oleObj name="PhotoImpact" r:id="rId5" imgW="4809524" imgH="5819048" progId="PI3.Image">
                  <p:embed/>
                </p:oleObj>
              </mc:Choice>
              <mc:Fallback>
                <p:oleObj name="PhotoImpact" r:id="rId5" imgW="4809524" imgH="5819048" progId="PI3.Image">
                  <p:embed/>
                  <p:pic>
                    <p:nvPicPr>
                      <p:cNvPr id="4"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1235705"/>
                        <a:ext cx="4231645" cy="5120646"/>
                      </a:xfrm>
                      <a:prstGeom prst="rect">
                        <a:avLst/>
                      </a:prstGeom>
                      <a:noFill/>
                      <a:ln w="9525">
                        <a:solidFill>
                          <a:schemeClr val="accent2"/>
                        </a:solidFill>
                        <a:miter lim="800000"/>
                        <a:headEnd/>
                        <a:tailEnd/>
                      </a:ln>
                      <a:effectLst/>
                    </p:spPr>
                  </p:pic>
                </p:oleObj>
              </mc:Fallback>
            </mc:AlternateContent>
          </a:graphicData>
        </a:graphic>
      </p:graphicFrame>
      <p:sp>
        <p:nvSpPr>
          <p:cNvPr id="5" name="TextBox 4"/>
          <p:cNvSpPr txBox="1"/>
          <p:nvPr/>
        </p:nvSpPr>
        <p:spPr>
          <a:xfrm>
            <a:off x="3581400" y="2865623"/>
            <a:ext cx="3505200" cy="2523768"/>
          </a:xfrm>
          <a:prstGeom prst="rect">
            <a:avLst/>
          </a:prstGeom>
          <a:solidFill>
            <a:srgbClr val="FFFF00"/>
          </a:solidFill>
          <a:ln w="19050">
            <a:solidFill>
              <a:schemeClr val="tx1"/>
            </a:solidFill>
            <a:prstDash val="dash"/>
          </a:ln>
        </p:spPr>
        <p:txBody>
          <a:bodyPr wrap="square" rtlCol="0">
            <a:spAutoFit/>
          </a:bodyPr>
          <a:lstStyle/>
          <a:p>
            <a:pPr algn="ctr"/>
            <a:r>
              <a:rPr lang="en-US" sz="2800" u="sng" dirty="0">
                <a:solidFill>
                  <a:srgbClr val="FF0000"/>
                </a:solidFill>
                <a:effectLst>
                  <a:outerShdw blurRad="38100" dist="38100" dir="2700000" algn="tl">
                    <a:srgbClr val="000000">
                      <a:alpha val="43137"/>
                    </a:srgbClr>
                  </a:outerShdw>
                </a:effectLst>
              </a:rPr>
              <a:t>2022</a:t>
            </a:r>
            <a:br>
              <a:rPr lang="en-US" sz="2800" dirty="0">
                <a:solidFill>
                  <a:srgbClr val="FF0000"/>
                </a:solidFill>
                <a:effectLst>
                  <a:outerShdw blurRad="38100" dist="38100" dir="2700000" algn="tl">
                    <a:srgbClr val="000000">
                      <a:alpha val="43137"/>
                    </a:srgbClr>
                  </a:outerShdw>
                </a:effectLst>
              </a:rPr>
            </a:br>
            <a:r>
              <a:rPr lang="en-US" sz="2800" dirty="0">
                <a:solidFill>
                  <a:srgbClr val="FF0000"/>
                </a:solidFill>
                <a:effectLst>
                  <a:outerShdw blurRad="38100" dist="38100" dir="2700000" algn="tl">
                    <a:srgbClr val="000000">
                      <a:alpha val="43137"/>
                    </a:srgbClr>
                  </a:outerShdw>
                </a:effectLst>
              </a:rPr>
              <a:t>Chicago = 131 Suburbs = 320</a:t>
            </a:r>
          </a:p>
          <a:p>
            <a:pPr algn="ctr"/>
            <a:endParaRPr lang="en-US" sz="2800" dirty="0">
              <a:solidFill>
                <a:srgbClr val="FF0000"/>
              </a:solidFill>
              <a:effectLst>
                <a:outerShdw blurRad="38100" dist="38100" dir="2700000" algn="tl">
                  <a:srgbClr val="000000">
                    <a:alpha val="43137"/>
                  </a:srgbClr>
                </a:outerShdw>
              </a:effectLst>
            </a:endParaRPr>
          </a:p>
          <a:p>
            <a:pPr algn="ctr"/>
            <a:r>
              <a:rPr lang="en-US" sz="2800" u="sng" dirty="0">
                <a:solidFill>
                  <a:srgbClr val="FF0000"/>
                </a:solidFill>
                <a:effectLst>
                  <a:outerShdw blurRad="38100" dist="38100" dir="2700000" algn="tl">
                    <a:srgbClr val="000000">
                      <a:alpha val="43137"/>
                    </a:srgbClr>
                  </a:outerShdw>
                </a:effectLst>
              </a:rPr>
              <a:t>Cook County = 451</a:t>
            </a:r>
          </a:p>
          <a:p>
            <a:endParaRPr lang="en-US" dirty="0"/>
          </a:p>
        </p:txBody>
      </p:sp>
      <p:sp>
        <p:nvSpPr>
          <p:cNvPr id="9" name="TextBox 8">
            <a:extLst>
              <a:ext uri="{FF2B5EF4-FFF2-40B4-BE49-F238E27FC236}">
                <a16:creationId xmlns:a16="http://schemas.microsoft.com/office/drawing/2014/main" id="{D3382690-7A98-4FDA-9B9F-C8F0AC515F3C}"/>
              </a:ext>
            </a:extLst>
          </p:cNvPr>
          <p:cNvSpPr txBox="1"/>
          <p:nvPr/>
        </p:nvSpPr>
        <p:spPr>
          <a:xfrm>
            <a:off x="381000" y="5257800"/>
            <a:ext cx="1529862" cy="830997"/>
          </a:xfrm>
          <a:prstGeom prst="rect">
            <a:avLst/>
          </a:prstGeom>
          <a:solidFill>
            <a:srgbClr val="00B0F0"/>
          </a:solidFill>
          <a:ln w="76200">
            <a:solidFill>
              <a:schemeClr val="tx1"/>
            </a:solidFill>
          </a:ln>
        </p:spPr>
        <p:txBody>
          <a:bodyPr wrap="square" rtlCol="0">
            <a:spAutoFit/>
          </a:bodyPr>
          <a:lstStyle/>
          <a:p>
            <a:r>
              <a:rPr lang="en-US" sz="1600" b="1" dirty="0"/>
              <a:t>34% of ALL of Chicago is in </a:t>
            </a:r>
          </a:p>
          <a:p>
            <a:r>
              <a:rPr lang="en-US" sz="1600" b="1" dirty="0"/>
              <a:t>a TIF!</a:t>
            </a:r>
          </a:p>
        </p:txBody>
      </p:sp>
      <p:sp>
        <p:nvSpPr>
          <p:cNvPr id="2" name="Right Brace 1">
            <a:extLst>
              <a:ext uri="{FF2B5EF4-FFF2-40B4-BE49-F238E27FC236}">
                <a16:creationId xmlns:a16="http://schemas.microsoft.com/office/drawing/2014/main" id="{685ACA0C-7C5F-4403-9E7D-1C109FE9944E}"/>
              </a:ext>
            </a:extLst>
          </p:cNvPr>
          <p:cNvSpPr/>
          <p:nvPr/>
        </p:nvSpPr>
        <p:spPr>
          <a:xfrm rot="5400000">
            <a:off x="5085916" y="3208027"/>
            <a:ext cx="496167" cy="2335128"/>
          </a:xfrm>
          <a:prstGeom prst="rightBrace">
            <a:avLst>
              <a:gd name="adj1" fmla="val 0"/>
              <a:gd name="adj2" fmla="val 49436"/>
            </a:avLst>
          </a:prstGeom>
          <a:no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81482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p:cNvSpPr>
            <a:spLocks noGrp="1"/>
          </p:cNvSpPr>
          <p:nvPr>
            <p:ph type="sldNum" sz="quarter" idx="12"/>
          </p:nvPr>
        </p:nvSpPr>
        <p:spPr/>
        <p:txBody>
          <a:bodyPr/>
          <a:lstStyle/>
          <a:p>
            <a:pPr>
              <a:defRPr/>
            </a:pPr>
            <a:fld id="{DF00D1CF-1590-4A11-96D6-506307D3B3F2}" type="slidenum">
              <a:rPr lang="en-US"/>
              <a:pPr>
                <a:defRPr/>
              </a:pPr>
              <a:t>12</a:t>
            </a:fld>
            <a:endParaRPr lang="en-US"/>
          </a:p>
        </p:txBody>
      </p:sp>
      <p:sp>
        <p:nvSpPr>
          <p:cNvPr id="5124" name="Titre 1"/>
          <p:cNvSpPr>
            <a:spLocks noGrp="1"/>
          </p:cNvSpPr>
          <p:nvPr>
            <p:ph type="title" idx="4294967295"/>
          </p:nvPr>
        </p:nvSpPr>
        <p:spPr>
          <a:xfrm>
            <a:off x="457200" y="228600"/>
            <a:ext cx="8229600" cy="914400"/>
          </a:xfrm>
        </p:spPr>
        <p:txBody>
          <a:bodyPr/>
          <a:lstStyle/>
          <a:p>
            <a:pPr eaLnBrk="1" hangingPunct="1"/>
            <a:r>
              <a:rPr lang="fr-CA" u="sng" dirty="0" err="1">
                <a:solidFill>
                  <a:schemeClr val="accent1"/>
                </a:solidFill>
              </a:rPr>
              <a:t>Where</a:t>
            </a:r>
            <a:r>
              <a:rPr lang="fr-CA" u="sng" dirty="0">
                <a:solidFill>
                  <a:schemeClr val="accent1"/>
                </a:solidFill>
              </a:rPr>
              <a:t> are </a:t>
            </a:r>
            <a:r>
              <a:rPr lang="fr-CA" u="sng" dirty="0" err="1">
                <a:solidFill>
                  <a:schemeClr val="accent1"/>
                </a:solidFill>
              </a:rPr>
              <a:t>TIFs</a:t>
            </a:r>
            <a:r>
              <a:rPr lang="fr-CA" u="sng" dirty="0">
                <a:solidFill>
                  <a:schemeClr val="accent1"/>
                </a:solidFill>
              </a:rPr>
              <a:t>?</a:t>
            </a:r>
            <a:endParaRPr lang="en-US" u="sng" dirty="0">
              <a:solidFill>
                <a:schemeClr val="accent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054" y="228600"/>
            <a:ext cx="999850" cy="876305"/>
          </a:xfrm>
          <a:prstGeom prst="rect">
            <a:avLst/>
          </a:prstGeom>
        </p:spPr>
      </p:pic>
      <p:sp>
        <p:nvSpPr>
          <p:cNvPr id="11" name="TextBox 10">
            <a:extLst>
              <a:ext uri="{FF2B5EF4-FFF2-40B4-BE49-F238E27FC236}">
                <a16:creationId xmlns:a16="http://schemas.microsoft.com/office/drawing/2014/main" id="{AAF2D991-C05D-A53F-0221-46818705F52C}"/>
              </a:ext>
            </a:extLst>
          </p:cNvPr>
          <p:cNvSpPr txBox="1"/>
          <p:nvPr/>
        </p:nvSpPr>
        <p:spPr>
          <a:xfrm>
            <a:off x="2209800" y="6341405"/>
            <a:ext cx="5048821" cy="276999"/>
          </a:xfrm>
          <a:prstGeom prst="rect">
            <a:avLst/>
          </a:prstGeom>
          <a:noFill/>
        </p:spPr>
        <p:txBody>
          <a:bodyPr wrap="square" rtlCol="0">
            <a:spAutoFit/>
          </a:bodyPr>
          <a:lstStyle/>
          <a:p>
            <a:r>
              <a:rPr lang="en-US" sz="1200" dirty="0"/>
              <a:t>Source: Cook County Assessor’s Office – 1/17/23 presentation</a:t>
            </a:r>
          </a:p>
        </p:txBody>
      </p:sp>
      <p:pic>
        <p:nvPicPr>
          <p:cNvPr id="13" name="Picture 12" descr="Diagram&#10;&#10;Description automatically generated">
            <a:extLst>
              <a:ext uri="{FF2B5EF4-FFF2-40B4-BE49-F238E27FC236}">
                <a16:creationId xmlns:a16="http://schemas.microsoft.com/office/drawing/2014/main" id="{EB6F775C-5860-BF38-F319-904431490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53" y="1447800"/>
            <a:ext cx="7796347" cy="4543425"/>
          </a:xfrm>
          <a:prstGeom prst="rect">
            <a:avLst/>
          </a:prstGeom>
        </p:spPr>
      </p:pic>
    </p:spTree>
    <p:extLst>
      <p:ext uri="{BB962C8B-B14F-4D97-AF65-F5344CB8AC3E}">
        <p14:creationId xmlns:p14="http://schemas.microsoft.com/office/powerpoint/2010/main" val="3981509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13</a:t>
            </a:fld>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 y="190271"/>
            <a:ext cx="5362575" cy="4826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rot="847063">
            <a:off x="5103165" y="387435"/>
            <a:ext cx="3816959" cy="2308324"/>
          </a:xfrm>
          <a:prstGeom prst="rect">
            <a:avLst/>
          </a:prstGeom>
          <a:noFill/>
        </p:spPr>
        <p:txBody>
          <a:bodyPr wrap="square" rtlCol="0">
            <a:spAutoFit/>
          </a:bodyPr>
          <a:lstStyle/>
          <a:p>
            <a:pPr algn="ctr"/>
            <a:r>
              <a:rPr lang="en-US" sz="4800" dirty="0">
                <a:solidFill>
                  <a:srgbClr val="FF0000"/>
                </a:solidFill>
                <a:latin typeface="Showcard Gothic" panose="04020904020102020604" pitchFamily="82" charset="0"/>
              </a:rPr>
              <a:t>Chicago</a:t>
            </a:r>
            <a:br>
              <a:rPr lang="en-US" sz="4800" dirty="0">
                <a:solidFill>
                  <a:srgbClr val="FF0000"/>
                </a:solidFill>
                <a:latin typeface="Showcard Gothic" panose="04020904020102020604" pitchFamily="82" charset="0"/>
              </a:rPr>
            </a:br>
            <a:r>
              <a:rPr lang="en-US" sz="4800" dirty="0">
                <a:solidFill>
                  <a:srgbClr val="FF0000"/>
                </a:solidFill>
                <a:latin typeface="Showcard Gothic" panose="04020904020102020604" pitchFamily="82" charset="0"/>
              </a:rPr>
              <a:t>TIFs have </a:t>
            </a:r>
          </a:p>
          <a:p>
            <a:pPr algn="ctr"/>
            <a:r>
              <a:rPr lang="en-US" sz="4800" dirty="0">
                <a:solidFill>
                  <a:srgbClr val="FF0000"/>
                </a:solidFill>
                <a:latin typeface="Showcard Gothic" panose="04020904020102020604" pitchFamily="82" charset="0"/>
              </a:rPr>
              <a:t>RUN AMOK!</a:t>
            </a:r>
          </a:p>
        </p:txBody>
      </p:sp>
      <p:sp>
        <p:nvSpPr>
          <p:cNvPr id="6" name="TextBox 5"/>
          <p:cNvSpPr txBox="1"/>
          <p:nvPr/>
        </p:nvSpPr>
        <p:spPr>
          <a:xfrm rot="21225230">
            <a:off x="537835" y="3351387"/>
            <a:ext cx="7453746" cy="646331"/>
          </a:xfrm>
          <a:prstGeom prst="rect">
            <a:avLst/>
          </a:prstGeom>
          <a:solidFill>
            <a:srgbClr val="FFFF00"/>
          </a:solidFill>
          <a:ln w="38100">
            <a:solidFill>
              <a:schemeClr val="tx1"/>
            </a:solidFill>
            <a:prstDash val="dash"/>
          </a:ln>
        </p:spPr>
        <p:txBody>
          <a:bodyPr wrap="square" rtlCol="0">
            <a:spAutoFit/>
          </a:bodyPr>
          <a:lstStyle/>
          <a:p>
            <a:pPr algn="ctr"/>
            <a:r>
              <a:rPr lang="en-US" sz="3600" dirty="0">
                <a:solidFill>
                  <a:srgbClr val="FF0000"/>
                </a:solidFill>
                <a:latin typeface="Showcard Gothic" panose="04020904020102020604" pitchFamily="82" charset="0"/>
              </a:rPr>
              <a:t>131 active TIFs in 2022</a:t>
            </a:r>
          </a:p>
        </p:txBody>
      </p:sp>
      <p:sp>
        <p:nvSpPr>
          <p:cNvPr id="7" name="TextBox 6"/>
          <p:cNvSpPr txBox="1"/>
          <p:nvPr/>
        </p:nvSpPr>
        <p:spPr>
          <a:xfrm rot="21225230">
            <a:off x="171897" y="4129544"/>
            <a:ext cx="8800206" cy="646331"/>
          </a:xfrm>
          <a:prstGeom prst="rect">
            <a:avLst/>
          </a:prstGeom>
          <a:solidFill>
            <a:srgbClr val="FFFF00"/>
          </a:solidFill>
          <a:ln w="38100">
            <a:solidFill>
              <a:schemeClr val="tx1"/>
            </a:solidFill>
            <a:prstDash val="dash"/>
          </a:ln>
        </p:spPr>
        <p:txBody>
          <a:bodyPr wrap="square" rtlCol="0">
            <a:spAutoFit/>
          </a:bodyPr>
          <a:lstStyle/>
          <a:p>
            <a:pPr algn="ctr"/>
            <a:r>
              <a:rPr lang="en-US" sz="3600" dirty="0">
                <a:solidFill>
                  <a:srgbClr val="FF0000"/>
                </a:solidFill>
                <a:latin typeface="Showcard Gothic" panose="04020904020102020604" pitchFamily="82" charset="0"/>
              </a:rPr>
              <a:t>$960 million removed in 2022  </a:t>
            </a:r>
          </a:p>
        </p:txBody>
      </p:sp>
      <p:sp>
        <p:nvSpPr>
          <p:cNvPr id="8" name="TextBox 7"/>
          <p:cNvSpPr txBox="1"/>
          <p:nvPr/>
        </p:nvSpPr>
        <p:spPr>
          <a:xfrm rot="21225230">
            <a:off x="1402961" y="5659594"/>
            <a:ext cx="7631859" cy="646331"/>
          </a:xfrm>
          <a:prstGeom prst="rect">
            <a:avLst/>
          </a:prstGeom>
          <a:solidFill>
            <a:srgbClr val="FFFF00"/>
          </a:solidFill>
          <a:ln w="38100">
            <a:solidFill>
              <a:schemeClr val="tx1"/>
            </a:solidFill>
            <a:prstDash val="dash"/>
          </a:ln>
        </p:spPr>
        <p:txBody>
          <a:bodyPr wrap="square" rtlCol="0">
            <a:spAutoFit/>
          </a:bodyPr>
          <a:lstStyle/>
          <a:p>
            <a:pPr algn="ctr"/>
            <a:r>
              <a:rPr lang="en-US" sz="3600" dirty="0">
                <a:solidFill>
                  <a:srgbClr val="FF0000"/>
                </a:solidFill>
                <a:latin typeface="Showcard Gothic" panose="04020904020102020604" pitchFamily="82" charset="0"/>
              </a:rPr>
              <a:t>$11.2 Billion removed since 1986  </a:t>
            </a:r>
          </a:p>
        </p:txBody>
      </p:sp>
      <p:pic>
        <p:nvPicPr>
          <p:cNvPr id="9" name="Picture 8">
            <a:extLst>
              <a:ext uri="{FF2B5EF4-FFF2-40B4-BE49-F238E27FC236}">
                <a16:creationId xmlns:a16="http://schemas.microsoft.com/office/drawing/2014/main" id="{AB3F3708-E784-4AA1-984F-34CC0012AB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 y="190271"/>
            <a:ext cx="999850" cy="876305"/>
          </a:xfrm>
          <a:prstGeom prst="rect">
            <a:avLst/>
          </a:prstGeom>
        </p:spPr>
      </p:pic>
      <p:sp>
        <p:nvSpPr>
          <p:cNvPr id="10" name="TextBox 9">
            <a:extLst>
              <a:ext uri="{FF2B5EF4-FFF2-40B4-BE49-F238E27FC236}">
                <a16:creationId xmlns:a16="http://schemas.microsoft.com/office/drawing/2014/main" id="{B644B369-9294-4697-84F1-EFA127893278}"/>
              </a:ext>
            </a:extLst>
          </p:cNvPr>
          <p:cNvSpPr txBox="1"/>
          <p:nvPr/>
        </p:nvSpPr>
        <p:spPr>
          <a:xfrm rot="21225230">
            <a:off x="313841" y="4914584"/>
            <a:ext cx="8800206" cy="646331"/>
          </a:xfrm>
          <a:prstGeom prst="rect">
            <a:avLst/>
          </a:prstGeom>
          <a:solidFill>
            <a:srgbClr val="FFFF00"/>
          </a:solidFill>
          <a:ln w="38100">
            <a:solidFill>
              <a:schemeClr val="tx1"/>
            </a:solidFill>
            <a:prstDash val="dash"/>
          </a:ln>
        </p:spPr>
        <p:txBody>
          <a:bodyPr wrap="square" rtlCol="0">
            <a:spAutoFit/>
          </a:bodyPr>
          <a:lstStyle/>
          <a:p>
            <a:pPr algn="ctr"/>
            <a:r>
              <a:rPr lang="en-US" sz="3600" dirty="0">
                <a:solidFill>
                  <a:srgbClr val="FF0000"/>
                </a:solidFill>
                <a:latin typeface="Showcard Gothic" panose="04020904020102020604" pitchFamily="82" charset="0"/>
              </a:rPr>
              <a:t>$362.4 million spent in 2022  </a:t>
            </a:r>
          </a:p>
        </p:txBody>
      </p:sp>
    </p:spTree>
    <p:extLst>
      <p:ext uri="{BB962C8B-B14F-4D97-AF65-F5344CB8AC3E}">
        <p14:creationId xmlns:p14="http://schemas.microsoft.com/office/powerpoint/2010/main" val="160660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5"/>
          <p:cNvSpPr>
            <a:spLocks noGrp="1"/>
          </p:cNvSpPr>
          <p:nvPr>
            <p:ph type="sldNum" sz="quarter" idx="12"/>
          </p:nvPr>
        </p:nvSpPr>
        <p:spPr/>
        <p:txBody>
          <a:bodyPr/>
          <a:lstStyle/>
          <a:p>
            <a:pPr>
              <a:defRPr/>
            </a:pPr>
            <a:fld id="{F5EA5D7A-2C60-4922-9F88-04F5ADDD2B03}" type="slidenum">
              <a:rPr lang="en-US"/>
              <a:pPr>
                <a:defRPr/>
              </a:pPr>
              <a:t>14</a:t>
            </a:fld>
            <a:endParaRPr lang="en-US"/>
          </a:p>
        </p:txBody>
      </p:sp>
      <p:grpSp>
        <p:nvGrpSpPr>
          <p:cNvPr id="7" name="Group 6"/>
          <p:cNvGrpSpPr/>
          <p:nvPr/>
        </p:nvGrpSpPr>
        <p:grpSpPr>
          <a:xfrm>
            <a:off x="734144" y="236818"/>
            <a:ext cx="7848600" cy="6380833"/>
            <a:chOff x="391707" y="173208"/>
            <a:chExt cx="6257009" cy="4509516"/>
          </a:xfrm>
          <a:effectLst>
            <a:glow rad="279400">
              <a:schemeClr val="accent2">
                <a:satMod val="175000"/>
                <a:alpha val="53000"/>
              </a:schemeClr>
            </a:glow>
          </a:effectLst>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707" y="173208"/>
              <a:ext cx="6257009" cy="4509516"/>
            </a:xfrm>
            <a:prstGeom prst="rect">
              <a:avLst/>
            </a:prstGeom>
            <a:ln w="25400">
              <a:solidFill>
                <a:srgbClr val="FF0000"/>
              </a:solidFill>
            </a:ln>
          </p:spPr>
        </p:pic>
        <p:sp>
          <p:nvSpPr>
            <p:cNvPr id="6" name="TextBox 5"/>
            <p:cNvSpPr txBox="1"/>
            <p:nvPr/>
          </p:nvSpPr>
          <p:spPr>
            <a:xfrm>
              <a:off x="2971800" y="2287572"/>
              <a:ext cx="1060202" cy="282769"/>
            </a:xfrm>
            <a:prstGeom prst="rect">
              <a:avLst/>
            </a:prstGeom>
            <a:noFill/>
            <a:ln w="25400">
              <a:solidFill>
                <a:srgbClr val="FF0000"/>
              </a:solidFill>
            </a:ln>
          </p:spPr>
          <p:txBody>
            <a:bodyPr wrap="square" rtlCol="0">
              <a:spAutoFit/>
            </a:bodyPr>
            <a:lstStyle/>
            <a:p>
              <a:r>
                <a:rPr lang="en-US" sz="2000" b="1" dirty="0">
                  <a:solidFill>
                    <a:schemeClr val="bg1"/>
                  </a:solidFill>
                </a:rPr>
                <a:t>  Mr. TIF</a:t>
              </a: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237" y="4495800"/>
            <a:ext cx="2011181" cy="1752600"/>
          </a:xfrm>
          <a:prstGeom prst="rect">
            <a:avLst/>
          </a:prstGeom>
          <a:ln w="15875">
            <a:solidFill>
              <a:schemeClr val="tx1"/>
            </a:solidFill>
          </a:ln>
        </p:spPr>
      </p:pic>
      <p:sp>
        <p:nvSpPr>
          <p:cNvPr id="21508" name="Text Box 2"/>
          <p:cNvSpPr txBox="1">
            <a:spLocks noChangeArrowheads="1"/>
          </p:cNvSpPr>
          <p:nvPr/>
        </p:nvSpPr>
        <p:spPr bwMode="auto">
          <a:xfrm rot="20624544">
            <a:off x="1603" y="1506612"/>
            <a:ext cx="9076722" cy="1446550"/>
          </a:xfrm>
          <a:prstGeom prst="rect">
            <a:avLst/>
          </a:prstGeom>
          <a:solidFill>
            <a:schemeClr val="bg1"/>
          </a:solidFill>
          <a:ln w="381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800" b="1" dirty="0">
                <a:latin typeface="Arial Unicode MS" pitchFamily="34" charset="-128"/>
              </a:rPr>
              <a:t>CHICAGO HAD </a:t>
            </a:r>
            <a:br>
              <a:rPr lang="en-US" sz="2800" b="1" dirty="0">
                <a:latin typeface="Arial Unicode MS" pitchFamily="34" charset="-128"/>
              </a:rPr>
            </a:br>
            <a:r>
              <a:rPr lang="en-US" sz="3200" b="1" dirty="0">
                <a:solidFill>
                  <a:srgbClr val="FF0000"/>
                </a:solidFill>
                <a:effectLst>
                  <a:outerShdw blurRad="38100" dist="38100" dir="2700000" algn="tl">
                    <a:srgbClr val="000000">
                      <a:alpha val="43137"/>
                    </a:srgbClr>
                  </a:outerShdw>
                </a:effectLst>
                <a:latin typeface="Arial Black" panose="020B0A04020102020204" pitchFamily="34" charset="0"/>
              </a:rPr>
              <a:t>$2.5 BILLION IN UNSPENT TIF FUNDS</a:t>
            </a:r>
            <a:r>
              <a:rPr lang="en-US" sz="3200" b="1" dirty="0">
                <a:effectLst>
                  <a:outerShdw blurRad="38100" dist="38100" dir="2700000" algn="tl">
                    <a:srgbClr val="000000">
                      <a:alpha val="43137"/>
                    </a:srgbClr>
                  </a:outerShdw>
                </a:effectLst>
                <a:latin typeface="Arial Unicode MS" pitchFamily="34" charset="-128"/>
              </a:rPr>
              <a:t> </a:t>
            </a:r>
            <a:r>
              <a:rPr lang="en-US" sz="2800" b="1" dirty="0">
                <a:latin typeface="Arial Unicode MS" pitchFamily="34" charset="-128"/>
              </a:rPr>
              <a:t>AT THE END OF 2022!</a:t>
            </a:r>
          </a:p>
        </p:txBody>
      </p:sp>
    </p:spTree>
    <p:extLst>
      <p:ext uri="{BB962C8B-B14F-4D97-AF65-F5344CB8AC3E}">
        <p14:creationId xmlns:p14="http://schemas.microsoft.com/office/powerpoint/2010/main" val="186038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iterate type="lt">
                                    <p:tmPct val="0"/>
                                  </p:iterate>
                                  <p:childTnLst>
                                    <p:set>
                                      <p:cBhvr>
                                        <p:cTn id="6" dur="1" fill="hold">
                                          <p:stCondLst>
                                            <p:cond delay="0"/>
                                          </p:stCondLst>
                                        </p:cTn>
                                        <p:tgtEl>
                                          <p:spTgt spid="21508"/>
                                        </p:tgtEl>
                                        <p:attrNameLst>
                                          <p:attrName>style.visibility</p:attrName>
                                        </p:attrNameLst>
                                      </p:cBhvr>
                                      <p:to>
                                        <p:strVal val="visible"/>
                                      </p:to>
                                    </p:set>
                                    <p:animEffect transition="in" filter="circle(in)">
                                      <p:cBhvr>
                                        <p:cTn id="7" dur="2000"/>
                                        <p:tgtEl>
                                          <p:spTgt spid="2150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mph" presetSubtype="0" fill="hold" grpId="1" nodeType="clickEffect">
                                  <p:stCondLst>
                                    <p:cond delay="0"/>
                                  </p:stCondLst>
                                  <p:iterate type="lt">
                                    <p:tmPct val="4000"/>
                                  </p:iterate>
                                  <p:childTnLst>
                                    <p:set>
                                      <p:cBhvr override="childStyle">
                                        <p:cTn id="11" dur="500" fill="hold"/>
                                        <p:tgtEl>
                                          <p:spTgt spid="21508"/>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nimBg="1"/>
      <p:bldP spid="2150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diagram, line&#10;&#10;Description automatically generated">
            <a:extLst>
              <a:ext uri="{FF2B5EF4-FFF2-40B4-BE49-F238E27FC236}">
                <a16:creationId xmlns:a16="http://schemas.microsoft.com/office/drawing/2014/main" id="{2FF3FD38-5E99-1078-B48E-5B5AA736C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04" y="425760"/>
            <a:ext cx="8867192" cy="6006479"/>
          </a:xfrm>
          <a:prstGeom prst="rect">
            <a:avLst/>
          </a:prstGeom>
        </p:spPr>
      </p:pic>
      <p:sp>
        <p:nvSpPr>
          <p:cNvPr id="3" name="Rectangle 2"/>
          <p:cNvSpPr/>
          <p:nvPr/>
        </p:nvSpPr>
        <p:spPr>
          <a:xfrm rot="21088688">
            <a:off x="455593" y="1304653"/>
            <a:ext cx="827681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$27.5 BILLION TO DATE!</a:t>
            </a:r>
          </a:p>
        </p:txBody>
      </p:sp>
      <p:sp>
        <p:nvSpPr>
          <p:cNvPr id="8" name="Rectangle 7">
            <a:extLst>
              <a:ext uri="{FF2B5EF4-FFF2-40B4-BE49-F238E27FC236}">
                <a16:creationId xmlns:a16="http://schemas.microsoft.com/office/drawing/2014/main" id="{AB00C99D-3B0A-4355-8065-C3CD220AF4A9}"/>
              </a:ext>
            </a:extLst>
          </p:cNvPr>
          <p:cNvSpPr/>
          <p:nvPr/>
        </p:nvSpPr>
        <p:spPr>
          <a:xfrm rot="21088688">
            <a:off x="537996" y="3204530"/>
            <a:ext cx="8335936"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$2.06 BILLION </a:t>
            </a: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REMOVED IN 2021</a:t>
            </a:r>
            <a:endPar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6" name="Rectangle 5">
            <a:extLst>
              <a:ext uri="{FF2B5EF4-FFF2-40B4-BE49-F238E27FC236}">
                <a16:creationId xmlns:a16="http://schemas.microsoft.com/office/drawing/2014/main" id="{F045AD40-C896-46B2-9786-8295B2E8F5CA}"/>
              </a:ext>
            </a:extLst>
          </p:cNvPr>
          <p:cNvSpPr/>
          <p:nvPr/>
        </p:nvSpPr>
        <p:spPr>
          <a:xfrm rot="21088688">
            <a:off x="592995" y="2352932"/>
            <a:ext cx="7826181"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1,453 TIFs x 534 municipalities!</a:t>
            </a:r>
          </a:p>
        </p:txBody>
      </p:sp>
    </p:spTree>
    <p:extLst>
      <p:ext uri="{BB962C8B-B14F-4D97-AF65-F5344CB8AC3E}">
        <p14:creationId xmlns:p14="http://schemas.microsoft.com/office/powerpoint/2010/main" val="351794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fltVal val="0"/>
                                          </p:val>
                                        </p:tav>
                                        <p:tav tm="100000">
                                          <p:val>
                                            <p:strVal val="#ppt_w"/>
                                          </p:val>
                                        </p:tav>
                                      </p:tavLst>
                                    </p:anim>
                                    <p:anim calcmode="lin" valueType="num">
                                      <p:cBhvr>
                                        <p:cTn id="18" dur="1000" fill="hold"/>
                                        <p:tgtEl>
                                          <p:spTgt spid="3"/>
                                        </p:tgtEl>
                                        <p:attrNameLst>
                                          <p:attrName>ppt_h</p:attrName>
                                        </p:attrNameLst>
                                      </p:cBhvr>
                                      <p:tavLst>
                                        <p:tav tm="0">
                                          <p:val>
                                            <p:fltVal val="0"/>
                                          </p:val>
                                        </p:tav>
                                        <p:tav tm="100000">
                                          <p:val>
                                            <p:strVal val="#ppt_h"/>
                                          </p:val>
                                        </p:tav>
                                      </p:tavLst>
                                    </p:anim>
                                    <p:anim calcmode="lin" valueType="num">
                                      <p:cBhvr>
                                        <p:cTn id="19" dur="1000" fill="hold"/>
                                        <p:tgtEl>
                                          <p:spTgt spid="3"/>
                                        </p:tgtEl>
                                        <p:attrNameLst>
                                          <p:attrName>style.rotation</p:attrName>
                                        </p:attrNameLst>
                                      </p:cBhvr>
                                      <p:tavLst>
                                        <p:tav tm="0">
                                          <p:val>
                                            <p:fltVal val="90"/>
                                          </p:val>
                                        </p:tav>
                                        <p:tav tm="100000">
                                          <p:val>
                                            <p:fltVal val="0"/>
                                          </p:val>
                                        </p:tav>
                                      </p:tavLst>
                                    </p:anim>
                                    <p:animEffect transition="in" filter="fade">
                                      <p:cBhvr>
                                        <p:cTn id="2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86CDC6-DD09-4FDD-8B0D-1F1DED447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845" y="208495"/>
            <a:ext cx="999850" cy="876305"/>
          </a:xfrm>
          <a:prstGeom prst="rect">
            <a:avLst/>
          </a:prstGeom>
        </p:spPr>
      </p:pic>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16</a:t>
            </a:fld>
            <a:endParaRPr lang="en-US" dirty="0"/>
          </a:p>
        </p:txBody>
      </p:sp>
      <p:pic>
        <p:nvPicPr>
          <p:cNvPr id="4" name="Picture 3"/>
          <p:cNvPicPr>
            <a:picLocks noChangeAspect="1"/>
          </p:cNvPicPr>
          <p:nvPr/>
        </p:nvPicPr>
        <p:blipFill>
          <a:blip r:embed="rId4"/>
          <a:stretch>
            <a:fillRect/>
          </a:stretch>
        </p:blipFill>
        <p:spPr>
          <a:xfrm>
            <a:off x="215802" y="1177569"/>
            <a:ext cx="8727371" cy="5466149"/>
          </a:xfrm>
          <a:prstGeom prst="rect">
            <a:avLst/>
          </a:prstGeom>
        </p:spPr>
      </p:pic>
      <p:sp>
        <p:nvSpPr>
          <p:cNvPr id="5" name="Rectangle 4"/>
          <p:cNvSpPr/>
          <p:nvPr/>
        </p:nvSpPr>
        <p:spPr>
          <a:xfrm rot="21284106">
            <a:off x="246636" y="300406"/>
            <a:ext cx="8610050" cy="1754326"/>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Estimated 40,000+ TIFs</a:t>
            </a:r>
            <a:b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b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extract $40 </a:t>
            </a:r>
            <a:r>
              <a:rPr lang="en-US" sz="5400" b="1" u="sng"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BILLION/year</a:t>
            </a: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p>
        </p:txBody>
      </p:sp>
      <p:pic>
        <p:nvPicPr>
          <p:cNvPr id="7" name="Picture 6" descr="A picture containing text, person, indoor, shelf&#10;&#10;Description automatically generated">
            <a:extLst>
              <a:ext uri="{FF2B5EF4-FFF2-40B4-BE49-F238E27FC236}">
                <a16:creationId xmlns:a16="http://schemas.microsoft.com/office/drawing/2014/main" id="{66881A70-0CE4-4B7A-9FD1-F01646B9B8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2102291"/>
            <a:ext cx="4333875" cy="3105375"/>
          </a:xfrm>
          <a:prstGeom prst="rect">
            <a:avLst/>
          </a:prstGeom>
          <a:ln w="34925">
            <a:solidFill>
              <a:srgbClr val="FF0000"/>
            </a:solidFill>
          </a:ln>
          <a:effectLst>
            <a:outerShdw blurRad="50800" dist="50800" dir="5400000" sx="118000" sy="118000" algn="ctr" rotWithShape="0">
              <a:srgbClr val="FF0000">
                <a:alpha val="57000"/>
              </a:srgbClr>
            </a:outerShdw>
          </a:effectLst>
        </p:spPr>
      </p:pic>
    </p:spTree>
    <p:extLst>
      <p:ext uri="{BB962C8B-B14F-4D97-AF65-F5344CB8AC3E}">
        <p14:creationId xmlns:p14="http://schemas.microsoft.com/office/powerpoint/2010/main" val="142585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86CDC6-DD09-4FDD-8B0D-1F1DED447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845" y="208495"/>
            <a:ext cx="999850" cy="876305"/>
          </a:xfrm>
          <a:prstGeom prst="rect">
            <a:avLst/>
          </a:prstGeom>
        </p:spPr>
      </p:pic>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17</a:t>
            </a:fld>
            <a:endParaRPr lang="en-US" dirty="0"/>
          </a:p>
        </p:txBody>
      </p:sp>
      <p:pic>
        <p:nvPicPr>
          <p:cNvPr id="2" name="Picture 1">
            <a:extLst>
              <a:ext uri="{FF2B5EF4-FFF2-40B4-BE49-F238E27FC236}">
                <a16:creationId xmlns:a16="http://schemas.microsoft.com/office/drawing/2014/main" id="{33796A9C-1D44-F6D9-43D3-96EA8FEB9634}"/>
              </a:ext>
            </a:extLst>
          </p:cNvPr>
          <p:cNvPicPr>
            <a:picLocks noChangeAspect="1"/>
          </p:cNvPicPr>
          <p:nvPr/>
        </p:nvPicPr>
        <p:blipFill>
          <a:blip r:embed="rId4"/>
          <a:stretch>
            <a:fillRect/>
          </a:stretch>
        </p:blipFill>
        <p:spPr>
          <a:xfrm>
            <a:off x="838200" y="2000250"/>
            <a:ext cx="2428875" cy="2857500"/>
          </a:xfrm>
          <a:prstGeom prst="rect">
            <a:avLst/>
          </a:prstGeom>
          <a:ln>
            <a:solidFill>
              <a:schemeClr val="accent1"/>
            </a:solidFill>
          </a:ln>
        </p:spPr>
      </p:pic>
      <p:pic>
        <p:nvPicPr>
          <p:cNvPr id="9" name="Picture 8" descr="A blue sign with white text&#10;&#10;Description automatically generated">
            <a:extLst>
              <a:ext uri="{FF2B5EF4-FFF2-40B4-BE49-F238E27FC236}">
                <a16:creationId xmlns:a16="http://schemas.microsoft.com/office/drawing/2014/main" id="{B92831EF-C3D8-9B11-7236-F6C73B3D0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9025" y="1600200"/>
            <a:ext cx="5057775" cy="704850"/>
          </a:xfrm>
          <a:prstGeom prst="rect">
            <a:avLst/>
          </a:prstGeom>
        </p:spPr>
      </p:pic>
      <p:sp>
        <p:nvSpPr>
          <p:cNvPr id="10" name="TextBox 9">
            <a:extLst>
              <a:ext uri="{FF2B5EF4-FFF2-40B4-BE49-F238E27FC236}">
                <a16:creationId xmlns:a16="http://schemas.microsoft.com/office/drawing/2014/main" id="{C47A9DF7-2F09-0AA5-C592-BB8055D1B99C}"/>
              </a:ext>
            </a:extLst>
          </p:cNvPr>
          <p:cNvSpPr txBox="1"/>
          <p:nvPr/>
        </p:nvSpPr>
        <p:spPr>
          <a:xfrm>
            <a:off x="3719512" y="2743200"/>
            <a:ext cx="4876800" cy="2308324"/>
          </a:xfrm>
          <a:prstGeom prst="rect">
            <a:avLst/>
          </a:prstGeom>
          <a:noFill/>
        </p:spPr>
        <p:txBody>
          <a:bodyPr wrap="square" rtlCol="0">
            <a:spAutoFit/>
          </a:bodyPr>
          <a:lstStyle/>
          <a:p>
            <a:r>
              <a:rPr lang="en-US" sz="2400" dirty="0"/>
              <a:t>Philip Yates</a:t>
            </a:r>
            <a:br>
              <a:rPr lang="en-US" sz="2400" dirty="0"/>
            </a:br>
            <a:r>
              <a:rPr lang="en-US" sz="2400" dirty="0"/>
              <a:t>Associate Professor, Mathematical Sciences &amp; Statistics</a:t>
            </a:r>
          </a:p>
          <a:p>
            <a:endParaRPr lang="en-US" sz="2400" dirty="0"/>
          </a:p>
          <a:p>
            <a:r>
              <a:rPr lang="en-US" sz="2400" dirty="0"/>
              <a:t>pyates@depaul.edu</a:t>
            </a:r>
          </a:p>
          <a:p>
            <a:r>
              <a:rPr lang="en-US" sz="2400" dirty="0"/>
              <a:t>773-325-4216</a:t>
            </a:r>
          </a:p>
        </p:txBody>
      </p:sp>
    </p:spTree>
    <p:extLst>
      <p:ext uri="{BB962C8B-B14F-4D97-AF65-F5344CB8AC3E}">
        <p14:creationId xmlns:p14="http://schemas.microsoft.com/office/powerpoint/2010/main" val="2501595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86CDC6-DD09-4FDD-8B0D-1F1DED447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845" y="208495"/>
            <a:ext cx="999850" cy="876305"/>
          </a:xfrm>
          <a:prstGeom prst="rect">
            <a:avLst/>
          </a:prstGeom>
        </p:spPr>
      </p:pic>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18</a:t>
            </a:fld>
            <a:endParaRPr lang="en-US" dirty="0"/>
          </a:p>
        </p:txBody>
      </p:sp>
      <p:pic>
        <p:nvPicPr>
          <p:cNvPr id="5" name="Picture 4" descr="A screenshot of a website&#10;&#10;Description automatically generated">
            <a:extLst>
              <a:ext uri="{FF2B5EF4-FFF2-40B4-BE49-F238E27FC236}">
                <a16:creationId xmlns:a16="http://schemas.microsoft.com/office/drawing/2014/main" id="{B26A920B-CFE8-4817-0AEB-7C9B20131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366712"/>
            <a:ext cx="7127326" cy="6172200"/>
          </a:xfrm>
          <a:prstGeom prst="rect">
            <a:avLst/>
          </a:prstGeom>
          <a:ln>
            <a:solidFill>
              <a:schemeClr val="accent1"/>
            </a:solidFill>
          </a:ln>
        </p:spPr>
      </p:pic>
    </p:spTree>
    <p:extLst>
      <p:ext uri="{BB962C8B-B14F-4D97-AF65-F5344CB8AC3E}">
        <p14:creationId xmlns:p14="http://schemas.microsoft.com/office/powerpoint/2010/main" val="3258718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9792E2-BDB4-22B3-BC08-70153F8625AC}"/>
              </a:ext>
            </a:extLst>
          </p:cNvPr>
          <p:cNvSpPr>
            <a:spLocks noGrp="1"/>
          </p:cNvSpPr>
          <p:nvPr>
            <p:ph type="sldNum" sz="quarter" idx="12"/>
          </p:nvPr>
        </p:nvSpPr>
        <p:spPr/>
        <p:txBody>
          <a:bodyPr/>
          <a:lstStyle/>
          <a:p>
            <a:pPr>
              <a:defRPr/>
            </a:pPr>
            <a:fld id="{8CB793B2-E420-4832-BFC6-488A15DCC62F}" type="slidenum">
              <a:rPr lang="en-US" smtClean="0"/>
              <a:pPr>
                <a:defRPr/>
              </a:pPr>
              <a:t>19</a:t>
            </a:fld>
            <a:endParaRPr lang="en-US"/>
          </a:p>
        </p:txBody>
      </p:sp>
      <p:pic>
        <p:nvPicPr>
          <p:cNvPr id="5" name="Picture 4" descr="A screenshot of a website&#10;&#10;Description automatically generated">
            <a:extLst>
              <a:ext uri="{FF2B5EF4-FFF2-40B4-BE49-F238E27FC236}">
                <a16:creationId xmlns:a16="http://schemas.microsoft.com/office/drawing/2014/main" id="{7BB5A3F6-341B-835D-3FAF-2D836BB8B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817" y="0"/>
            <a:ext cx="7608366" cy="6858000"/>
          </a:xfrm>
          <a:prstGeom prst="rect">
            <a:avLst/>
          </a:prstGeom>
          <a:ln>
            <a:solidFill>
              <a:schemeClr val="accent1"/>
            </a:solidFill>
          </a:ln>
        </p:spPr>
      </p:pic>
    </p:spTree>
    <p:extLst>
      <p:ext uri="{BB962C8B-B14F-4D97-AF65-F5344CB8AC3E}">
        <p14:creationId xmlns:p14="http://schemas.microsoft.com/office/powerpoint/2010/main" val="3682914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2</a:t>
            </a:fld>
            <a:endParaRPr lang="en-US" dirty="0"/>
          </a:p>
        </p:txBody>
      </p:sp>
      <p:pic>
        <p:nvPicPr>
          <p:cNvPr id="8" name="Picture 7" descr="A logo with a light bulb&#10;&#10;Description automatically generated">
            <a:extLst>
              <a:ext uri="{FF2B5EF4-FFF2-40B4-BE49-F238E27FC236}">
                <a16:creationId xmlns:a16="http://schemas.microsoft.com/office/drawing/2014/main" id="{473A1F82-175D-C23C-61B1-D11CBB16E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28600"/>
            <a:ext cx="1447800" cy="1385574"/>
          </a:xfrm>
          <a:prstGeom prst="rect">
            <a:avLst/>
          </a:prstGeom>
          <a:ln>
            <a:solidFill>
              <a:schemeClr val="accent1"/>
            </a:solidFill>
          </a:ln>
        </p:spPr>
      </p:pic>
      <p:pic>
        <p:nvPicPr>
          <p:cNvPr id="11" name="Picture 10" descr="A person speaking into a microphone&#10;&#10;Description automatically generated">
            <a:extLst>
              <a:ext uri="{FF2B5EF4-FFF2-40B4-BE49-F238E27FC236}">
                <a16:creationId xmlns:a16="http://schemas.microsoft.com/office/drawing/2014/main" id="{E1ADCEAF-0BDF-BA8C-86F2-9B53FE0A3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883" y="609600"/>
            <a:ext cx="5243826" cy="5243826"/>
          </a:xfrm>
          <a:prstGeom prst="rect">
            <a:avLst/>
          </a:prstGeom>
          <a:ln>
            <a:solidFill>
              <a:schemeClr val="accent1"/>
            </a:solidFill>
          </a:ln>
        </p:spPr>
      </p:pic>
      <p:sp>
        <p:nvSpPr>
          <p:cNvPr id="12" name="TextBox 11">
            <a:extLst>
              <a:ext uri="{FF2B5EF4-FFF2-40B4-BE49-F238E27FC236}">
                <a16:creationId xmlns:a16="http://schemas.microsoft.com/office/drawing/2014/main" id="{C117A8CD-7A83-594F-1F1A-229F9D421327}"/>
              </a:ext>
            </a:extLst>
          </p:cNvPr>
          <p:cNvSpPr txBox="1"/>
          <p:nvPr/>
        </p:nvSpPr>
        <p:spPr>
          <a:xfrm>
            <a:off x="3962400" y="5105400"/>
            <a:ext cx="4488992" cy="1200329"/>
          </a:xfrm>
          <a:prstGeom prst="rect">
            <a:avLst/>
          </a:prstGeom>
          <a:solidFill>
            <a:srgbClr val="FFC000"/>
          </a:solidFill>
          <a:ln>
            <a:solidFill>
              <a:srgbClr val="0070C0"/>
            </a:solidFill>
          </a:ln>
        </p:spPr>
        <p:txBody>
          <a:bodyPr wrap="square" rtlCol="0">
            <a:spAutoFit/>
          </a:bodyPr>
          <a:lstStyle/>
          <a:p>
            <a:pPr algn="ctr"/>
            <a:r>
              <a:rPr lang="en-US" sz="2400" dirty="0"/>
              <a:t>Tom Tresser </a:t>
            </a:r>
          </a:p>
          <a:p>
            <a:pPr algn="ctr"/>
            <a:r>
              <a:rPr lang="en-US" sz="2400" dirty="0">
                <a:hlinkClick r:id="rId5"/>
              </a:rPr>
              <a:t>tom@treser.com</a:t>
            </a:r>
            <a:br>
              <a:rPr lang="en-US" sz="2400" dirty="0"/>
            </a:br>
            <a:r>
              <a:rPr lang="en-US" sz="2400" dirty="0"/>
              <a:t>312-804-3230</a:t>
            </a:r>
          </a:p>
        </p:txBody>
      </p:sp>
    </p:spTree>
    <p:extLst>
      <p:ext uri="{BB962C8B-B14F-4D97-AF65-F5344CB8AC3E}">
        <p14:creationId xmlns:p14="http://schemas.microsoft.com/office/powerpoint/2010/main" val="1963385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238399-6ED2-E519-45CB-B2F3C841AEAF}"/>
              </a:ext>
            </a:extLst>
          </p:cNvPr>
          <p:cNvSpPr>
            <a:spLocks noGrp="1"/>
          </p:cNvSpPr>
          <p:nvPr>
            <p:ph type="sldNum" sz="quarter" idx="12"/>
          </p:nvPr>
        </p:nvSpPr>
        <p:spPr/>
        <p:txBody>
          <a:bodyPr/>
          <a:lstStyle/>
          <a:p>
            <a:pPr>
              <a:defRPr/>
            </a:pPr>
            <a:fld id="{8CB793B2-E420-4832-BFC6-488A15DCC62F}" type="slidenum">
              <a:rPr lang="en-US" smtClean="0"/>
              <a:pPr>
                <a:defRPr/>
              </a:pPr>
              <a:t>20</a:t>
            </a:fld>
            <a:endParaRPr lang="en-US"/>
          </a:p>
        </p:txBody>
      </p:sp>
      <p:pic>
        <p:nvPicPr>
          <p:cNvPr id="5" name="Picture 4" descr="A document with numbers and text&#10;&#10;Description automatically generated">
            <a:extLst>
              <a:ext uri="{FF2B5EF4-FFF2-40B4-BE49-F238E27FC236}">
                <a16:creationId xmlns:a16="http://schemas.microsoft.com/office/drawing/2014/main" id="{3B527C3A-0250-F504-F806-3B7D79576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225" y="185737"/>
            <a:ext cx="6305550" cy="6486525"/>
          </a:xfrm>
          <a:prstGeom prst="rect">
            <a:avLst/>
          </a:prstGeom>
          <a:ln>
            <a:solidFill>
              <a:schemeClr val="accent1"/>
            </a:solidFill>
          </a:ln>
          <a:effectLst>
            <a:glow rad="431800">
              <a:srgbClr val="00B050">
                <a:alpha val="17000"/>
              </a:srgbClr>
            </a:glow>
          </a:effectLst>
        </p:spPr>
      </p:pic>
    </p:spTree>
    <p:extLst>
      <p:ext uri="{BB962C8B-B14F-4D97-AF65-F5344CB8AC3E}">
        <p14:creationId xmlns:p14="http://schemas.microsoft.com/office/powerpoint/2010/main" val="3571642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86CDC6-DD09-4FDD-8B0D-1F1DED447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845" y="208495"/>
            <a:ext cx="999850" cy="876305"/>
          </a:xfrm>
          <a:prstGeom prst="rect">
            <a:avLst/>
          </a:prstGeom>
        </p:spPr>
      </p:pic>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21</a:t>
            </a:fld>
            <a:endParaRPr lang="en-US" dirty="0"/>
          </a:p>
        </p:txBody>
      </p:sp>
      <p:pic>
        <p:nvPicPr>
          <p:cNvPr id="8" name="Picture 7" descr="A picture containing text, human face, person, computer&#10;&#10;Description automatically generated">
            <a:extLst>
              <a:ext uri="{FF2B5EF4-FFF2-40B4-BE49-F238E27FC236}">
                <a16:creationId xmlns:a16="http://schemas.microsoft.com/office/drawing/2014/main" id="{28C6BBA2-55A9-95DB-96F8-BB50450C47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694" y="304800"/>
            <a:ext cx="7860316" cy="6051550"/>
          </a:xfrm>
          <a:prstGeom prst="rect">
            <a:avLst/>
          </a:prstGeom>
        </p:spPr>
      </p:pic>
      <p:sp>
        <p:nvSpPr>
          <p:cNvPr id="2" name="Rectangle 1">
            <a:extLst>
              <a:ext uri="{FF2B5EF4-FFF2-40B4-BE49-F238E27FC236}">
                <a16:creationId xmlns:a16="http://schemas.microsoft.com/office/drawing/2014/main" id="{E9C74DDD-1E8F-6E8B-B79D-B037A5976E62}"/>
              </a:ext>
            </a:extLst>
          </p:cNvPr>
          <p:cNvSpPr/>
          <p:nvPr/>
        </p:nvSpPr>
        <p:spPr>
          <a:xfrm>
            <a:off x="1070847" y="4724400"/>
            <a:ext cx="7879081"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Manual data harvesting</a:t>
            </a:r>
          </a:p>
        </p:txBody>
      </p:sp>
    </p:spTree>
    <p:extLst>
      <p:ext uri="{BB962C8B-B14F-4D97-AF65-F5344CB8AC3E}">
        <p14:creationId xmlns:p14="http://schemas.microsoft.com/office/powerpoint/2010/main" val="3068444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86CDC6-DD09-4FDD-8B0D-1F1DED447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845" y="208495"/>
            <a:ext cx="999850" cy="876305"/>
          </a:xfrm>
          <a:prstGeom prst="rect">
            <a:avLst/>
          </a:prstGeom>
        </p:spPr>
      </p:pic>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22</a:t>
            </a:fld>
            <a:endParaRPr lang="en-US" dirty="0"/>
          </a:p>
        </p:txBody>
      </p:sp>
      <p:pic>
        <p:nvPicPr>
          <p:cNvPr id="4" name="Picture 3" descr="A picture containing text, screenshot, font, diagram&#10;&#10;Description automatically generated">
            <a:extLst>
              <a:ext uri="{FF2B5EF4-FFF2-40B4-BE49-F238E27FC236}">
                <a16:creationId xmlns:a16="http://schemas.microsoft.com/office/drawing/2014/main" id="{DD3A4DE8-36EF-0E14-149C-57B625DA8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491" y="957146"/>
            <a:ext cx="7595309" cy="5399204"/>
          </a:xfrm>
          <a:prstGeom prst="rect">
            <a:avLst/>
          </a:prstGeom>
        </p:spPr>
      </p:pic>
    </p:spTree>
    <p:extLst>
      <p:ext uri="{BB962C8B-B14F-4D97-AF65-F5344CB8AC3E}">
        <p14:creationId xmlns:p14="http://schemas.microsoft.com/office/powerpoint/2010/main" val="1801693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86CDC6-DD09-4FDD-8B0D-1F1DED447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845" y="208495"/>
            <a:ext cx="999850" cy="876305"/>
          </a:xfrm>
          <a:prstGeom prst="rect">
            <a:avLst/>
          </a:prstGeom>
        </p:spPr>
      </p:pic>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23</a:t>
            </a:fld>
            <a:endParaRPr lang="en-US" dirty="0"/>
          </a:p>
        </p:txBody>
      </p:sp>
      <p:pic>
        <p:nvPicPr>
          <p:cNvPr id="5" name="Picture 4" descr="A screenshot of a map&#10;&#10;Description automatically generated with low confidence">
            <a:extLst>
              <a:ext uri="{FF2B5EF4-FFF2-40B4-BE49-F238E27FC236}">
                <a16:creationId xmlns:a16="http://schemas.microsoft.com/office/drawing/2014/main" id="{B4D4AA2C-3646-4511-444B-2154F4587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6907" y="0"/>
            <a:ext cx="4010186" cy="6858000"/>
          </a:xfrm>
          <a:prstGeom prst="rect">
            <a:avLst/>
          </a:prstGeom>
          <a:ln>
            <a:solidFill>
              <a:srgbClr val="00B0F0"/>
            </a:solidFill>
          </a:ln>
        </p:spPr>
      </p:pic>
    </p:spTree>
    <p:extLst>
      <p:ext uri="{BB962C8B-B14F-4D97-AF65-F5344CB8AC3E}">
        <p14:creationId xmlns:p14="http://schemas.microsoft.com/office/powerpoint/2010/main" val="2565592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86CDC6-DD09-4FDD-8B0D-1F1DED447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845" y="208495"/>
            <a:ext cx="999850" cy="876305"/>
          </a:xfrm>
          <a:prstGeom prst="rect">
            <a:avLst/>
          </a:prstGeom>
        </p:spPr>
      </p:pic>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24</a:t>
            </a:fld>
            <a:endParaRPr lang="en-US" dirty="0"/>
          </a:p>
        </p:txBody>
      </p:sp>
      <p:pic>
        <p:nvPicPr>
          <p:cNvPr id="4" name="Picture 3" descr="A collage of two people&#10;&#10;Description automatically generated">
            <a:extLst>
              <a:ext uri="{FF2B5EF4-FFF2-40B4-BE49-F238E27FC236}">
                <a16:creationId xmlns:a16="http://schemas.microsoft.com/office/drawing/2014/main" id="{6348587C-6EFD-F0F3-9776-AC3CA32C1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4211"/>
            <a:ext cx="9144000" cy="2769577"/>
          </a:xfrm>
          <a:prstGeom prst="rect">
            <a:avLst/>
          </a:prstGeom>
        </p:spPr>
      </p:pic>
      <p:pic>
        <p:nvPicPr>
          <p:cNvPr id="8" name="Picture 7" descr="A logo with a letter m and stars&#10;&#10;Description automatically generated">
            <a:extLst>
              <a:ext uri="{FF2B5EF4-FFF2-40B4-BE49-F238E27FC236}">
                <a16:creationId xmlns:a16="http://schemas.microsoft.com/office/drawing/2014/main" id="{9D4DADCF-8856-9E1F-00B3-2FAFE4982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189910"/>
            <a:ext cx="1676400" cy="1619250"/>
          </a:xfrm>
          <a:prstGeom prst="rect">
            <a:avLst/>
          </a:prstGeom>
        </p:spPr>
      </p:pic>
    </p:spTree>
    <p:extLst>
      <p:ext uri="{BB962C8B-B14F-4D97-AF65-F5344CB8AC3E}">
        <p14:creationId xmlns:p14="http://schemas.microsoft.com/office/powerpoint/2010/main" val="2082522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map&#10;&#10;Description automatically generated">
            <a:extLst>
              <a:ext uri="{FF2B5EF4-FFF2-40B4-BE49-F238E27FC236}">
                <a16:creationId xmlns:a16="http://schemas.microsoft.com/office/drawing/2014/main" id="{4C111BF6-D3C3-FCB0-396B-6D1799FDC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98" y="218781"/>
            <a:ext cx="9144000" cy="6145003"/>
          </a:xfrm>
          <a:prstGeom prst="rect">
            <a:avLst/>
          </a:prstGeom>
        </p:spPr>
      </p:pic>
      <p:pic>
        <p:nvPicPr>
          <p:cNvPr id="6" name="Picture 5">
            <a:extLst>
              <a:ext uri="{FF2B5EF4-FFF2-40B4-BE49-F238E27FC236}">
                <a16:creationId xmlns:a16="http://schemas.microsoft.com/office/drawing/2014/main" id="{7386CDC6-DD09-4FDD-8B0D-1F1DED447D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513" y="1981200"/>
            <a:ext cx="1296335" cy="1136155"/>
          </a:xfrm>
          <a:prstGeom prst="rect">
            <a:avLst/>
          </a:prstGeom>
        </p:spPr>
      </p:pic>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25</a:t>
            </a:fld>
            <a:endParaRPr lang="en-US" dirty="0"/>
          </a:p>
        </p:txBody>
      </p:sp>
      <p:pic>
        <p:nvPicPr>
          <p:cNvPr id="8" name="Picture 7" descr="A logo with a letter m and stars&#10;&#10;Description automatically generated">
            <a:extLst>
              <a:ext uri="{FF2B5EF4-FFF2-40B4-BE49-F238E27FC236}">
                <a16:creationId xmlns:a16="http://schemas.microsoft.com/office/drawing/2014/main" id="{9D4DADCF-8856-9E1F-00B3-2FAFE4982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800" y="1937682"/>
            <a:ext cx="1401374" cy="1353600"/>
          </a:xfrm>
          <a:prstGeom prst="rect">
            <a:avLst/>
          </a:prstGeom>
          <a:ln>
            <a:solidFill>
              <a:schemeClr val="accent1"/>
            </a:solidFill>
          </a:ln>
        </p:spPr>
      </p:pic>
    </p:spTree>
    <p:extLst>
      <p:ext uri="{BB962C8B-B14F-4D97-AF65-F5344CB8AC3E}">
        <p14:creationId xmlns:p14="http://schemas.microsoft.com/office/powerpoint/2010/main" val="2039828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a city&#10;&#10;Description automatically generated">
            <a:extLst>
              <a:ext uri="{FF2B5EF4-FFF2-40B4-BE49-F238E27FC236}">
                <a16:creationId xmlns:a16="http://schemas.microsoft.com/office/drawing/2014/main" id="{B613BF6C-B487-D3EF-5BB6-6058084D7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766"/>
            <a:ext cx="9144000" cy="6018467"/>
          </a:xfrm>
          <a:prstGeom prst="rect">
            <a:avLst/>
          </a:prstGeom>
        </p:spPr>
      </p:pic>
      <p:pic>
        <p:nvPicPr>
          <p:cNvPr id="6" name="Picture 5">
            <a:extLst>
              <a:ext uri="{FF2B5EF4-FFF2-40B4-BE49-F238E27FC236}">
                <a16:creationId xmlns:a16="http://schemas.microsoft.com/office/drawing/2014/main" id="{7386CDC6-DD09-4FDD-8B0D-1F1DED447D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800" y="4114800"/>
            <a:ext cx="1296335" cy="1136155"/>
          </a:xfrm>
          <a:prstGeom prst="rect">
            <a:avLst/>
          </a:prstGeom>
        </p:spPr>
      </p:pic>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26</a:t>
            </a:fld>
            <a:endParaRPr lang="en-US" dirty="0"/>
          </a:p>
        </p:txBody>
      </p:sp>
      <p:pic>
        <p:nvPicPr>
          <p:cNvPr id="8" name="Picture 7" descr="A logo with a letter m and stars&#10;&#10;Description automatically generated">
            <a:extLst>
              <a:ext uri="{FF2B5EF4-FFF2-40B4-BE49-F238E27FC236}">
                <a16:creationId xmlns:a16="http://schemas.microsoft.com/office/drawing/2014/main" id="{9D4DADCF-8856-9E1F-00B3-2FAFE4982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4114800"/>
            <a:ext cx="1401374" cy="1353600"/>
          </a:xfrm>
          <a:prstGeom prst="rect">
            <a:avLst/>
          </a:prstGeom>
          <a:ln>
            <a:solidFill>
              <a:schemeClr val="accent1"/>
            </a:solidFill>
          </a:ln>
        </p:spPr>
      </p:pic>
    </p:spTree>
    <p:extLst>
      <p:ext uri="{BB962C8B-B14F-4D97-AF65-F5344CB8AC3E}">
        <p14:creationId xmlns:p14="http://schemas.microsoft.com/office/powerpoint/2010/main" val="2893450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86CDC6-DD09-4FDD-8B0D-1F1DED447D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5665" y="412595"/>
            <a:ext cx="1296335" cy="1136155"/>
          </a:xfrm>
          <a:prstGeom prst="rect">
            <a:avLst/>
          </a:prstGeom>
        </p:spPr>
      </p:pic>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27</a:t>
            </a:fld>
            <a:endParaRPr lang="en-US" dirty="0"/>
          </a:p>
        </p:txBody>
      </p:sp>
      <p:pic>
        <p:nvPicPr>
          <p:cNvPr id="8" name="Picture 7" descr="A logo with a letter m and stars&#10;&#10;Description automatically generated">
            <a:extLst>
              <a:ext uri="{FF2B5EF4-FFF2-40B4-BE49-F238E27FC236}">
                <a16:creationId xmlns:a16="http://schemas.microsoft.com/office/drawing/2014/main" id="{9D4DADCF-8856-9E1F-00B3-2FAFE4982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5987" y="381000"/>
            <a:ext cx="1401374" cy="1353600"/>
          </a:xfrm>
          <a:prstGeom prst="rect">
            <a:avLst/>
          </a:prstGeom>
          <a:ln>
            <a:solidFill>
              <a:schemeClr val="accent1"/>
            </a:solidFill>
          </a:ln>
        </p:spPr>
      </p:pic>
      <p:sp>
        <p:nvSpPr>
          <p:cNvPr id="2" name="TextBox 1">
            <a:extLst>
              <a:ext uri="{FF2B5EF4-FFF2-40B4-BE49-F238E27FC236}">
                <a16:creationId xmlns:a16="http://schemas.microsoft.com/office/drawing/2014/main" id="{0B8618B7-4F14-5C47-9125-C904842A1357}"/>
              </a:ext>
            </a:extLst>
          </p:cNvPr>
          <p:cNvSpPr txBox="1"/>
          <p:nvPr/>
        </p:nvSpPr>
        <p:spPr>
          <a:xfrm>
            <a:off x="457200" y="2654572"/>
            <a:ext cx="8414487" cy="3600986"/>
          </a:xfrm>
          <a:prstGeom prst="rect">
            <a:avLst/>
          </a:prstGeom>
          <a:noFill/>
        </p:spPr>
        <p:txBody>
          <a:bodyPr wrap="square" rtlCol="0">
            <a:spAutoFit/>
          </a:bodyPr>
          <a:lstStyle/>
          <a:p>
            <a:pPr marL="285750" indent="-285750">
              <a:buFont typeface="Arial" panose="020B0604020202020204" pitchFamily="34" charset="0"/>
              <a:buChar char="•"/>
            </a:pPr>
            <a:r>
              <a:rPr lang="en-US" sz="2400" dirty="0">
                <a:effectLst/>
                <a:hlinkClick r:id="rId5"/>
              </a:rPr>
              <a:t>https://github.com/philipayates/chicago2022TIF/tree/main</a:t>
            </a:r>
            <a:r>
              <a:rPr lang="en-US" sz="2400" dirty="0">
                <a:effectLst/>
              </a:rPr>
              <a:t> </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www.</a:t>
            </a:r>
            <a:r>
              <a:rPr lang="en-US" sz="2400" dirty="0">
                <a:effectLst/>
                <a:hlinkClick r:id="rId6"/>
              </a:rPr>
              <a:t>tinyurl.com/2022-Chicago-TIF-Viz</a:t>
            </a:r>
            <a:r>
              <a:rPr lang="en-US" sz="2400" dirty="0">
                <a:effectLst/>
              </a:rPr>
              <a:t> </a:t>
            </a:r>
            <a:br>
              <a:rPr lang="en-US" sz="2400" dirty="0">
                <a:effectLst/>
              </a:rPr>
            </a:br>
            <a:endParaRPr lang="en-US" sz="2400" dirty="0">
              <a:effectLst/>
            </a:endParaRPr>
          </a:p>
          <a:p>
            <a:pPr marL="285750" indent="-285750">
              <a:buFont typeface="Arial" panose="020B0604020202020204" pitchFamily="34" charset="0"/>
              <a:buChar char="•"/>
            </a:pPr>
            <a:r>
              <a:rPr lang="en-US" sz="2400" dirty="0">
                <a:effectLst/>
                <a:hlinkClick r:id="rId7"/>
              </a:rPr>
              <a:t>www.tinyurl.com/Chicago-TIF-Viz-2010-2022</a:t>
            </a:r>
            <a:r>
              <a:rPr lang="en-US" sz="2400" dirty="0">
                <a:effectLst/>
              </a:rPr>
              <a:t> </a:t>
            </a:r>
          </a:p>
          <a:p>
            <a:pPr marL="285750" indent="-285750">
              <a:buFont typeface="Arial" panose="020B0604020202020204" pitchFamily="34" charset="0"/>
              <a:buChar char="•"/>
            </a:pPr>
            <a:endParaRPr lang="en-US" sz="2400" dirty="0">
              <a:effectLst/>
            </a:endParaRPr>
          </a:p>
          <a:p>
            <a:pPr marL="285750" indent="-285750">
              <a:buFont typeface="Arial" panose="020B0604020202020204" pitchFamily="34" charset="0"/>
              <a:buChar char="•"/>
            </a:pPr>
            <a:r>
              <a:rPr lang="en-US" sz="2400" dirty="0">
                <a:hlinkClick r:id="rId8"/>
              </a:rPr>
              <a:t>https://tifreports.com/2022-tif/2022-tif-briefing</a:t>
            </a:r>
            <a:r>
              <a:rPr lang="en-US" sz="2400" dirty="0"/>
              <a: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15726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6A3332-1005-1BA8-762E-50A685B447AE}"/>
              </a:ext>
            </a:extLst>
          </p:cNvPr>
          <p:cNvSpPr>
            <a:spLocks noGrp="1"/>
          </p:cNvSpPr>
          <p:nvPr>
            <p:ph type="sldNum" sz="quarter" idx="12"/>
          </p:nvPr>
        </p:nvSpPr>
        <p:spPr/>
        <p:txBody>
          <a:bodyPr/>
          <a:lstStyle/>
          <a:p>
            <a:pPr>
              <a:defRPr/>
            </a:pPr>
            <a:fld id="{8CB793B2-E420-4832-BFC6-488A15DCC62F}" type="slidenum">
              <a:rPr lang="en-US" smtClean="0"/>
              <a:pPr>
                <a:defRPr/>
              </a:pPr>
              <a:t>28</a:t>
            </a:fld>
            <a:endParaRPr lang="en-US"/>
          </a:p>
        </p:txBody>
      </p:sp>
      <p:pic>
        <p:nvPicPr>
          <p:cNvPr id="10" name="Picture 9" descr="A screenshot of a computer&#10;&#10;Description automatically generated">
            <a:extLst>
              <a:ext uri="{FF2B5EF4-FFF2-40B4-BE49-F238E27FC236}">
                <a16:creationId xmlns:a16="http://schemas.microsoft.com/office/drawing/2014/main" id="{C783FB0F-3FCD-0720-B0D1-32F687322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6" y="1143345"/>
            <a:ext cx="9067800" cy="4571309"/>
          </a:xfrm>
          <a:prstGeom prst="rect">
            <a:avLst/>
          </a:prstGeom>
          <a:ln>
            <a:solidFill>
              <a:schemeClr val="accent1"/>
            </a:solidFill>
          </a:ln>
          <a:effectLst>
            <a:glow rad="127000">
              <a:srgbClr val="00B0F0">
                <a:alpha val="29000"/>
              </a:srgbClr>
            </a:glow>
          </a:effectLst>
        </p:spPr>
      </p:pic>
      <p:pic>
        <p:nvPicPr>
          <p:cNvPr id="11" name="Picture 10">
            <a:extLst>
              <a:ext uri="{FF2B5EF4-FFF2-40B4-BE49-F238E27FC236}">
                <a16:creationId xmlns:a16="http://schemas.microsoft.com/office/drawing/2014/main" id="{C78B52B0-561C-E908-2429-698C3846F8D3}"/>
              </a:ext>
            </a:extLst>
          </p:cNvPr>
          <p:cNvPicPr>
            <a:picLocks noChangeAspect="1"/>
          </p:cNvPicPr>
          <p:nvPr/>
        </p:nvPicPr>
        <p:blipFill>
          <a:blip r:embed="rId4"/>
          <a:stretch>
            <a:fillRect/>
          </a:stretch>
        </p:blipFill>
        <p:spPr>
          <a:xfrm>
            <a:off x="3410415" y="1752600"/>
            <a:ext cx="1143000" cy="1091045"/>
          </a:xfrm>
          <a:prstGeom prst="rect">
            <a:avLst/>
          </a:prstGeom>
        </p:spPr>
      </p:pic>
    </p:spTree>
    <p:extLst>
      <p:ext uri="{BB962C8B-B14F-4D97-AF65-F5344CB8AC3E}">
        <p14:creationId xmlns:p14="http://schemas.microsoft.com/office/powerpoint/2010/main" val="1247932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188373-4445-3805-DE9C-389C44496E1A}"/>
              </a:ext>
            </a:extLst>
          </p:cNvPr>
          <p:cNvSpPr>
            <a:spLocks noGrp="1"/>
          </p:cNvSpPr>
          <p:nvPr>
            <p:ph type="sldNum" sz="quarter" idx="12"/>
          </p:nvPr>
        </p:nvSpPr>
        <p:spPr/>
        <p:txBody>
          <a:bodyPr/>
          <a:lstStyle/>
          <a:p>
            <a:pPr>
              <a:defRPr/>
            </a:pPr>
            <a:fld id="{8CB793B2-E420-4832-BFC6-488A15DCC62F}" type="slidenum">
              <a:rPr lang="en-US" smtClean="0"/>
              <a:pPr>
                <a:defRPr/>
              </a:pPr>
              <a:t>29</a:t>
            </a:fld>
            <a:endParaRPr lang="en-US"/>
          </a:p>
        </p:txBody>
      </p:sp>
      <p:pic>
        <p:nvPicPr>
          <p:cNvPr id="1026" name="Picture 2" descr="21 Questions Game: 130+ Best Questions You'll Ever Ask |">
            <a:extLst>
              <a:ext uri="{FF2B5EF4-FFF2-40B4-BE49-F238E27FC236}">
                <a16:creationId xmlns:a16="http://schemas.microsoft.com/office/drawing/2014/main" id="{E7877F27-E045-9F5C-10E5-044012F2D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773198"/>
            <a:ext cx="9144000" cy="47545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symbol, clipart, graphics, design&#10;&#10;Description automatically generated">
            <a:extLst>
              <a:ext uri="{FF2B5EF4-FFF2-40B4-BE49-F238E27FC236}">
                <a16:creationId xmlns:a16="http://schemas.microsoft.com/office/drawing/2014/main" id="{D5F9322C-610C-FD46-0273-3472173E3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01332"/>
            <a:ext cx="1210914" cy="1368859"/>
          </a:xfrm>
          <a:prstGeom prst="rect">
            <a:avLst/>
          </a:prstGeom>
          <a:ln>
            <a:solidFill>
              <a:schemeClr val="accent1"/>
            </a:solidFill>
          </a:ln>
        </p:spPr>
      </p:pic>
      <p:pic>
        <p:nvPicPr>
          <p:cNvPr id="5" name="Picture 4" descr="A logo with a light bulb&#10;&#10;Description automatically generated">
            <a:extLst>
              <a:ext uri="{FF2B5EF4-FFF2-40B4-BE49-F238E27FC236}">
                <a16:creationId xmlns:a16="http://schemas.microsoft.com/office/drawing/2014/main" id="{00A06E2C-73DF-7D56-2F0F-B90492D03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0" y="184617"/>
            <a:ext cx="1447800" cy="1385574"/>
          </a:xfrm>
          <a:prstGeom prst="rect">
            <a:avLst/>
          </a:prstGeom>
          <a:ln>
            <a:solidFill>
              <a:schemeClr val="accent1"/>
            </a:solidFill>
          </a:ln>
        </p:spPr>
      </p:pic>
    </p:spTree>
    <p:extLst>
      <p:ext uri="{BB962C8B-B14F-4D97-AF65-F5344CB8AC3E}">
        <p14:creationId xmlns:p14="http://schemas.microsoft.com/office/powerpoint/2010/main" val="294955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CB793B2-E420-4832-BFC6-488A15DCC62F}" type="slidenum">
              <a:rPr lang="en-US" smtClean="0"/>
              <a:pPr>
                <a:defRPr/>
              </a:pPr>
              <a:t>3</a:t>
            </a:fld>
            <a:endParaRPr lang="en-US" dirty="0"/>
          </a:p>
        </p:txBody>
      </p:sp>
      <p:pic>
        <p:nvPicPr>
          <p:cNvPr id="4098" name="Picture 2" descr="C:\Users\Tom Tresser\Desktop\TIFs\Research\2nd Ward\2nd Ward Pix\filling u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779" y="2372652"/>
            <a:ext cx="2932464" cy="2199348"/>
          </a:xfrm>
          <a:prstGeom prst="rect">
            <a:avLst/>
          </a:prstGeom>
          <a:noFill/>
          <a:ln>
            <a:solidFill>
              <a:srgbClr val="8BB8EA"/>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447036"/>
            <a:ext cx="4572000" cy="3429000"/>
          </a:xfrm>
          <a:prstGeom prst="rect">
            <a:avLst/>
          </a:prstGeom>
          <a:ln>
            <a:solidFill>
              <a:srgbClr val="8BB8EA"/>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7779" y="4848989"/>
            <a:ext cx="2786051" cy="1825494"/>
          </a:xfrm>
          <a:prstGeom prst="rect">
            <a:avLst/>
          </a:prstGeom>
          <a:ln>
            <a:solidFill>
              <a:srgbClr val="8BB8EA"/>
            </a:solidFill>
          </a:ln>
        </p:spPr>
      </p:pic>
      <p:sp>
        <p:nvSpPr>
          <p:cNvPr id="9" name="Rectangle 8"/>
          <p:cNvSpPr/>
          <p:nvPr/>
        </p:nvSpPr>
        <p:spPr>
          <a:xfrm rot="21137358">
            <a:off x="5822742" y="2558473"/>
            <a:ext cx="1700530" cy="584775"/>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a:t>
            </a:r>
            <a:r>
              <a:rPr lang="en-US" sz="3200" b="1" cap="none" spc="0" baseline="300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nd</a:t>
            </a:r>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Ward</a:t>
            </a:r>
          </a:p>
        </p:txBody>
      </p:sp>
      <p:sp>
        <p:nvSpPr>
          <p:cNvPr id="12" name="Rectangle 11"/>
          <p:cNvSpPr/>
          <p:nvPr/>
        </p:nvSpPr>
        <p:spPr>
          <a:xfrm rot="21137358">
            <a:off x="7066169" y="5025412"/>
            <a:ext cx="1856022" cy="584775"/>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20</a:t>
            </a:r>
            <a:r>
              <a:rPr lang="en-US" sz="3200" b="1" cap="none" spc="0" baseline="300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t>
            </a:r>
            <a:r>
              <a:rPr lang="en-US" sz="32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a:t>
            </a:r>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Ward</a:t>
            </a:r>
          </a:p>
        </p:txBody>
      </p:sp>
      <p:sp>
        <p:nvSpPr>
          <p:cNvPr id="13" name="Rectangle 12"/>
          <p:cNvSpPr/>
          <p:nvPr/>
        </p:nvSpPr>
        <p:spPr>
          <a:xfrm rot="21137358">
            <a:off x="1249259" y="5674037"/>
            <a:ext cx="1855894" cy="584775"/>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33</a:t>
            </a:r>
            <a:r>
              <a:rPr lang="en-US" sz="3200" b="1" baseline="300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a:t>
            </a:r>
            <a:r>
              <a:rPr lang="en-US" sz="3200" b="1" cap="none" spc="0" baseline="300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
            </a:r>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 Ward</a:t>
            </a:r>
          </a:p>
        </p:txBody>
      </p:sp>
      <p:sp>
        <p:nvSpPr>
          <p:cNvPr id="5" name="Rectangle 4"/>
          <p:cNvSpPr/>
          <p:nvPr/>
        </p:nvSpPr>
        <p:spPr>
          <a:xfrm rot="20834858">
            <a:off x="183942" y="373574"/>
            <a:ext cx="4794281" cy="1938992"/>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We’ve done 225+</a:t>
            </a:r>
            <a:br>
              <a:rPr lang="en-US"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public forums  since Feb 2013!</a:t>
            </a: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6806" y="287444"/>
            <a:ext cx="2902498" cy="1929853"/>
          </a:xfrm>
          <a:prstGeom prst="rect">
            <a:avLst/>
          </a:prstGeom>
          <a:ln>
            <a:solidFill>
              <a:schemeClr val="accent1"/>
            </a:solidFill>
          </a:ln>
        </p:spPr>
      </p:pic>
      <p:sp>
        <p:nvSpPr>
          <p:cNvPr id="11" name="Rectangle 10"/>
          <p:cNvSpPr/>
          <p:nvPr/>
        </p:nvSpPr>
        <p:spPr>
          <a:xfrm rot="21137358">
            <a:off x="6113991" y="283282"/>
            <a:ext cx="1809534" cy="584775"/>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21s</a:t>
            </a:r>
            <a:r>
              <a:rPr lang="en-US" sz="28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a:t>
            </a:r>
            <a:r>
              <a:rPr lang="en-US" sz="3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Ward</a:t>
            </a:r>
          </a:p>
        </p:txBody>
      </p:sp>
      <p:pic>
        <p:nvPicPr>
          <p:cNvPr id="14" name="Picture 13">
            <a:extLst>
              <a:ext uri="{FF2B5EF4-FFF2-40B4-BE49-F238E27FC236}">
                <a16:creationId xmlns:a16="http://schemas.microsoft.com/office/drawing/2014/main" id="{0595B487-9D07-486D-AE90-2849E8C70D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56372" y="2095663"/>
            <a:ext cx="1637705" cy="843453"/>
          </a:xfrm>
          <a:prstGeom prst="rect">
            <a:avLst/>
          </a:prstGeom>
          <a:ln>
            <a:solidFill>
              <a:schemeClr val="accent1"/>
            </a:solidFill>
          </a:ln>
          <a:effectLst>
            <a:glow rad="127000">
              <a:srgbClr val="8BB8EA"/>
            </a:glow>
          </a:effectLst>
        </p:spPr>
      </p:pic>
    </p:spTree>
    <p:extLst>
      <p:ext uri="{BB962C8B-B14F-4D97-AF65-F5344CB8AC3E}">
        <p14:creationId xmlns:p14="http://schemas.microsoft.com/office/powerpoint/2010/main" val="3392408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p:cNvSpPr>
            <a:spLocks noGrp="1"/>
          </p:cNvSpPr>
          <p:nvPr>
            <p:ph type="sldNum" sz="quarter" idx="12"/>
          </p:nvPr>
        </p:nvSpPr>
        <p:spPr/>
        <p:txBody>
          <a:bodyPr/>
          <a:lstStyle/>
          <a:p>
            <a:pPr>
              <a:defRPr/>
            </a:pPr>
            <a:fld id="{C9995769-C807-4291-899C-666FBB1A61F7}" type="slidenum">
              <a:rPr lang="en-US"/>
              <a:pPr>
                <a:defRPr/>
              </a:pPr>
              <a:t>4</a:t>
            </a:fld>
            <a:endParaRPr lang="en-US" dirty="0"/>
          </a:p>
        </p:txBody>
      </p:sp>
      <p:sp>
        <p:nvSpPr>
          <p:cNvPr id="3076" name="Titre 1"/>
          <p:cNvSpPr>
            <a:spLocks noGrp="1"/>
          </p:cNvSpPr>
          <p:nvPr>
            <p:ph type="title" idx="4294967295"/>
          </p:nvPr>
        </p:nvSpPr>
        <p:spPr>
          <a:xfrm>
            <a:off x="1371600" y="248250"/>
            <a:ext cx="7722748" cy="1143000"/>
          </a:xfrm>
        </p:spPr>
        <p:txBody>
          <a:bodyPr/>
          <a:lstStyle/>
          <a:p>
            <a:pPr eaLnBrk="1" hangingPunct="1"/>
            <a:r>
              <a:rPr lang="fr-CA" u="sng" dirty="0">
                <a:solidFill>
                  <a:schemeClr val="accent1"/>
                </a:solidFill>
              </a:rPr>
              <a:t>The TIF Illumination Project</a:t>
            </a:r>
            <a:endParaRPr lang="en-US" u="sng" dirty="0">
              <a:solidFill>
                <a:schemeClr val="accent1"/>
              </a:solidFill>
            </a:endParaRPr>
          </a:p>
        </p:txBody>
      </p:sp>
      <p:sp>
        <p:nvSpPr>
          <p:cNvPr id="8" name="Text Box 6"/>
          <p:cNvSpPr txBox="1">
            <a:spLocks noChangeArrowheads="1"/>
          </p:cNvSpPr>
          <p:nvPr/>
        </p:nvSpPr>
        <p:spPr bwMode="auto">
          <a:xfrm>
            <a:off x="381000" y="1828800"/>
            <a:ext cx="8534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sz="2400" dirty="0"/>
              <a:t>Go to </a:t>
            </a:r>
            <a:r>
              <a:rPr lang="en-US" sz="2400" dirty="0">
                <a:hlinkClick r:id="rId3"/>
              </a:rPr>
              <a:t>www.tifreports.com</a:t>
            </a:r>
            <a:r>
              <a:rPr lang="en-US" sz="2400" dirty="0"/>
              <a:t> for video primer and other background info on how TIFs work…</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127" y="381000"/>
            <a:ext cx="999850" cy="876305"/>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4481133A-BDD7-4695-BC4B-16D0E80147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 y="2819400"/>
            <a:ext cx="8610600" cy="2530686"/>
          </a:xfrm>
          <a:prstGeom prst="rect">
            <a:avLst/>
          </a:prstGeom>
          <a:effectLst>
            <a:glow rad="152400">
              <a:schemeClr val="accent2">
                <a:satMod val="175000"/>
                <a:alpha val="53000"/>
              </a:schemeClr>
            </a:glow>
          </a:effectLst>
        </p:spPr>
      </p:pic>
      <p:sp>
        <p:nvSpPr>
          <p:cNvPr id="4" name="Oval 3">
            <a:extLst>
              <a:ext uri="{FF2B5EF4-FFF2-40B4-BE49-F238E27FC236}">
                <a16:creationId xmlns:a16="http://schemas.microsoft.com/office/drawing/2014/main" id="{62548D3A-0D97-40C2-9F46-3FFFCF24D3FE}"/>
              </a:ext>
            </a:extLst>
          </p:cNvPr>
          <p:cNvSpPr/>
          <p:nvPr/>
        </p:nvSpPr>
        <p:spPr>
          <a:xfrm>
            <a:off x="3537438" y="2972429"/>
            <a:ext cx="1066800" cy="38100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B617AF8-525D-4011-B008-3910AB4A08DD}"/>
              </a:ext>
            </a:extLst>
          </p:cNvPr>
          <p:cNvSpPr/>
          <p:nvPr/>
        </p:nvSpPr>
        <p:spPr>
          <a:xfrm rot="739446">
            <a:off x="3307233" y="5098123"/>
            <a:ext cx="5237331" cy="1200329"/>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290,000 people </a:t>
            </a:r>
            <a:b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Illuminated since 2013!</a:t>
            </a:r>
          </a:p>
        </p:txBody>
      </p:sp>
    </p:spTree>
    <p:extLst>
      <p:ext uri="{BB962C8B-B14F-4D97-AF65-F5344CB8AC3E}">
        <p14:creationId xmlns:p14="http://schemas.microsoft.com/office/powerpoint/2010/main" val="3853974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p:cNvSpPr>
            <a:spLocks noGrp="1"/>
          </p:cNvSpPr>
          <p:nvPr>
            <p:ph type="sldNum" sz="quarter" idx="12"/>
          </p:nvPr>
        </p:nvSpPr>
        <p:spPr/>
        <p:txBody>
          <a:bodyPr/>
          <a:lstStyle/>
          <a:p>
            <a:pPr>
              <a:defRPr/>
            </a:pPr>
            <a:fld id="{C9995769-C807-4291-899C-666FBB1A61F7}" type="slidenum">
              <a:rPr lang="en-US"/>
              <a:pPr>
                <a:defRPr/>
              </a:pPr>
              <a:t>5</a:t>
            </a:fld>
            <a:endParaRPr lang="en-US" dirty="0"/>
          </a:p>
        </p:txBody>
      </p:sp>
      <p:sp>
        <p:nvSpPr>
          <p:cNvPr id="3076" name="Titre 1"/>
          <p:cNvSpPr>
            <a:spLocks noGrp="1"/>
          </p:cNvSpPr>
          <p:nvPr>
            <p:ph type="title" idx="4294967295"/>
          </p:nvPr>
        </p:nvSpPr>
        <p:spPr>
          <a:xfrm>
            <a:off x="464127" y="114305"/>
            <a:ext cx="8229600" cy="1143000"/>
          </a:xfrm>
        </p:spPr>
        <p:txBody>
          <a:bodyPr/>
          <a:lstStyle/>
          <a:p>
            <a:pPr eaLnBrk="1" hangingPunct="1"/>
            <a:r>
              <a:rPr lang="fr-CA" u="sng" dirty="0" err="1">
                <a:solidFill>
                  <a:schemeClr val="accent1"/>
                </a:solidFill>
              </a:rPr>
              <a:t>What</a:t>
            </a:r>
            <a:r>
              <a:rPr lang="fr-CA" u="sng" dirty="0">
                <a:solidFill>
                  <a:schemeClr val="accent1"/>
                </a:solidFill>
              </a:rPr>
              <a:t> are </a:t>
            </a:r>
            <a:r>
              <a:rPr lang="fr-CA" u="sng" dirty="0" err="1">
                <a:solidFill>
                  <a:schemeClr val="accent1"/>
                </a:solidFill>
              </a:rPr>
              <a:t>TIFs</a:t>
            </a:r>
            <a:r>
              <a:rPr lang="fr-CA" u="sng" dirty="0">
                <a:solidFill>
                  <a:schemeClr val="accent1"/>
                </a:solidFill>
              </a:rPr>
              <a:t>?</a:t>
            </a:r>
            <a:endParaRPr lang="en-US" u="sng" dirty="0">
              <a:solidFill>
                <a:schemeClr val="accent1"/>
              </a:solidFill>
            </a:endParaRPr>
          </a:p>
        </p:txBody>
      </p:sp>
      <p:sp>
        <p:nvSpPr>
          <p:cNvPr id="3079" name="Text Box 6"/>
          <p:cNvSpPr txBox="1">
            <a:spLocks noChangeArrowheads="1"/>
          </p:cNvSpPr>
          <p:nvPr/>
        </p:nvSpPr>
        <p:spPr bwMode="auto">
          <a:xfrm>
            <a:off x="1981200" y="1168647"/>
            <a:ext cx="6705600"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buFontTx/>
              <a:buChar char="•"/>
            </a:pPr>
            <a:r>
              <a:rPr lang="en-US" sz="2400" dirty="0"/>
              <a:t> </a:t>
            </a:r>
            <a:r>
              <a:rPr lang="en-US" sz="2400" dirty="0">
                <a:solidFill>
                  <a:srgbClr val="FF0000"/>
                </a:solidFill>
              </a:rPr>
              <a:t>T</a:t>
            </a:r>
            <a:r>
              <a:rPr lang="en-US" sz="2400" dirty="0"/>
              <a:t>ax </a:t>
            </a:r>
            <a:r>
              <a:rPr lang="en-US" sz="2400" dirty="0">
                <a:solidFill>
                  <a:srgbClr val="FF0000"/>
                </a:solidFill>
              </a:rPr>
              <a:t>I</a:t>
            </a:r>
            <a:r>
              <a:rPr lang="en-US" sz="2400" dirty="0"/>
              <a:t>ncrement </a:t>
            </a:r>
            <a:r>
              <a:rPr lang="en-US" sz="2400" dirty="0">
                <a:solidFill>
                  <a:srgbClr val="FF0000"/>
                </a:solidFill>
              </a:rPr>
              <a:t>F</a:t>
            </a:r>
            <a:r>
              <a:rPr lang="en-US" sz="2400" dirty="0"/>
              <a:t>inancing Districts</a:t>
            </a:r>
          </a:p>
          <a:p>
            <a:pPr eaLnBrk="1" hangingPunct="1">
              <a:spcBef>
                <a:spcPct val="50000"/>
              </a:spcBef>
              <a:buFontTx/>
              <a:buChar char="•"/>
            </a:pPr>
            <a:r>
              <a:rPr lang="en-US" sz="2400" dirty="0"/>
              <a:t> Created by municipality (IL state law)</a:t>
            </a:r>
          </a:p>
          <a:p>
            <a:pPr eaLnBrk="1" hangingPunct="1">
              <a:spcBef>
                <a:spcPct val="50000"/>
              </a:spcBef>
              <a:buFontTx/>
              <a:buChar char="•"/>
            </a:pPr>
            <a:r>
              <a:rPr lang="en-US" sz="2400" dirty="0"/>
              <a:t> Designed to subsidize some business project in “blighted” or under-served area</a:t>
            </a:r>
          </a:p>
          <a:p>
            <a:pPr eaLnBrk="1" hangingPunct="1">
              <a:spcBef>
                <a:spcPct val="50000"/>
              </a:spcBef>
              <a:buFontTx/>
              <a:buChar char="•"/>
            </a:pPr>
            <a:r>
              <a:rPr lang="en-US" sz="2400" dirty="0"/>
              <a:t> “But for” test – only for projects market CAN NOT support</a:t>
            </a:r>
          </a:p>
          <a:p>
            <a:pPr eaLnBrk="1" hangingPunct="1">
              <a:spcBef>
                <a:spcPct val="50000"/>
              </a:spcBef>
              <a:buFontTx/>
              <a:buChar char="•"/>
            </a:pPr>
            <a:r>
              <a:rPr lang="en-US" sz="2400" dirty="0"/>
              <a:t> Captures “incremental” property taxes ABOVE base when district was created</a:t>
            </a:r>
          </a:p>
          <a:p>
            <a:pPr eaLnBrk="1" hangingPunct="1">
              <a:spcBef>
                <a:spcPct val="50000"/>
              </a:spcBef>
              <a:buFontTx/>
              <a:buChar char="•"/>
            </a:pPr>
            <a:r>
              <a:rPr lang="en-US" sz="2400" dirty="0"/>
              <a:t> Only for hard costs</a:t>
            </a:r>
          </a:p>
          <a:p>
            <a:pPr eaLnBrk="1" hangingPunct="1">
              <a:spcBef>
                <a:spcPct val="50000"/>
              </a:spcBef>
              <a:buFontTx/>
              <a:buChar char="•"/>
            </a:pPr>
            <a:r>
              <a:rPr lang="en-US" sz="2400" dirty="0"/>
              <a:t> Lasts 23 years</a:t>
            </a:r>
          </a:p>
          <a:p>
            <a:pPr eaLnBrk="1" hangingPunct="1">
              <a:spcBef>
                <a:spcPct val="50000"/>
              </a:spcBef>
              <a:buFontTx/>
              <a:buChar char="•"/>
            </a:pPr>
            <a:r>
              <a:rPr lang="en-US" sz="2400" dirty="0"/>
              <a:t> </a:t>
            </a:r>
            <a:r>
              <a:rPr lang="en-US" sz="2400" i="1" u="sng" dirty="0"/>
              <a:t>Supposed </a:t>
            </a:r>
            <a:r>
              <a:rPr lang="en-US" sz="2400" dirty="0"/>
              <a:t>to be spent where collected</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127" y="381000"/>
            <a:ext cx="999850" cy="876305"/>
          </a:xfrm>
          <a:prstGeom prst="rect">
            <a:avLst/>
          </a:prstGeom>
        </p:spPr>
      </p:pic>
      <p:sp>
        <p:nvSpPr>
          <p:cNvPr id="2" name="Rectangle 1"/>
          <p:cNvSpPr/>
          <p:nvPr/>
        </p:nvSpPr>
        <p:spPr>
          <a:xfrm rot="20349238">
            <a:off x="5135808" y="4273666"/>
            <a:ext cx="4017445"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Property taxes!</a:t>
            </a:r>
          </a:p>
        </p:txBody>
      </p:sp>
    </p:spTree>
    <p:extLst>
      <p:ext uri="{BB962C8B-B14F-4D97-AF65-F5344CB8AC3E}">
        <p14:creationId xmlns:p14="http://schemas.microsoft.com/office/powerpoint/2010/main" val="1248307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p:cNvSpPr>
            <a:spLocks noGrp="1"/>
          </p:cNvSpPr>
          <p:nvPr>
            <p:ph type="sldNum" sz="quarter" idx="12"/>
          </p:nvPr>
        </p:nvSpPr>
        <p:spPr/>
        <p:txBody>
          <a:bodyPr/>
          <a:lstStyle/>
          <a:p>
            <a:pPr>
              <a:defRPr/>
            </a:pPr>
            <a:fld id="{C9995769-C807-4291-899C-666FBB1A61F7}" type="slidenum">
              <a:rPr lang="en-US"/>
              <a:pPr>
                <a:defRPr/>
              </a:pPr>
              <a:t>6</a:t>
            </a:fld>
            <a:endParaRPr lang="en-US" dirty="0"/>
          </a:p>
        </p:txBody>
      </p:sp>
      <p:sp>
        <p:nvSpPr>
          <p:cNvPr id="3076" name="Titre 1"/>
          <p:cNvSpPr>
            <a:spLocks noGrp="1"/>
          </p:cNvSpPr>
          <p:nvPr>
            <p:ph type="title" idx="4294967295"/>
          </p:nvPr>
        </p:nvSpPr>
        <p:spPr>
          <a:xfrm>
            <a:off x="464127" y="114305"/>
            <a:ext cx="8229600" cy="1143000"/>
          </a:xfrm>
        </p:spPr>
        <p:txBody>
          <a:bodyPr/>
          <a:lstStyle/>
          <a:p>
            <a:pPr eaLnBrk="1" hangingPunct="1"/>
            <a:r>
              <a:rPr lang="fr-CA" u="sng" dirty="0" err="1">
                <a:solidFill>
                  <a:schemeClr val="accent1"/>
                </a:solidFill>
              </a:rPr>
              <a:t>What</a:t>
            </a:r>
            <a:r>
              <a:rPr lang="fr-CA" u="sng" dirty="0">
                <a:solidFill>
                  <a:schemeClr val="accent1"/>
                </a:solidFill>
              </a:rPr>
              <a:t> are </a:t>
            </a:r>
            <a:r>
              <a:rPr lang="fr-CA" u="sng" dirty="0" err="1">
                <a:solidFill>
                  <a:schemeClr val="accent1"/>
                </a:solidFill>
              </a:rPr>
              <a:t>TIFs</a:t>
            </a:r>
            <a:r>
              <a:rPr lang="fr-CA" u="sng" dirty="0">
                <a:solidFill>
                  <a:schemeClr val="accent1"/>
                </a:solidFill>
              </a:rPr>
              <a:t>?</a:t>
            </a:r>
            <a:endParaRPr lang="en-US" u="sng" dirty="0">
              <a:solidFill>
                <a:schemeClr val="accent1"/>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127" y="381000"/>
            <a:ext cx="999850" cy="87630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235788"/>
            <a:ext cx="5058622" cy="4730748"/>
          </a:xfrm>
          <a:prstGeom prst="rect">
            <a:avLst/>
          </a:prstGeom>
          <a:ln w="12700">
            <a:solidFill>
              <a:schemeClr val="accent1"/>
            </a:solidFill>
          </a:ln>
        </p:spPr>
      </p:pic>
      <p:sp>
        <p:nvSpPr>
          <p:cNvPr id="4" name="TextBox 3"/>
          <p:cNvSpPr txBox="1"/>
          <p:nvPr/>
        </p:nvSpPr>
        <p:spPr>
          <a:xfrm>
            <a:off x="3276600" y="6075144"/>
            <a:ext cx="3193473" cy="646331"/>
          </a:xfrm>
          <a:prstGeom prst="rect">
            <a:avLst/>
          </a:prstGeom>
          <a:noFill/>
        </p:spPr>
        <p:txBody>
          <a:bodyPr wrap="square" rtlCol="0">
            <a:spAutoFit/>
          </a:bodyPr>
          <a:lstStyle/>
          <a:p>
            <a:pPr algn="ctr"/>
            <a:r>
              <a:rPr lang="en-US" dirty="0"/>
              <a:t>The Midwest TIF – 24</a:t>
            </a:r>
            <a:r>
              <a:rPr lang="en-US" baseline="30000" dirty="0"/>
              <a:t>th</a:t>
            </a:r>
            <a:r>
              <a:rPr lang="en-US" dirty="0"/>
              <a:t> Ward (created in 2000)</a:t>
            </a:r>
          </a:p>
        </p:txBody>
      </p:sp>
      <p:grpSp>
        <p:nvGrpSpPr>
          <p:cNvPr id="9" name="Group 8"/>
          <p:cNvGrpSpPr/>
          <p:nvPr/>
        </p:nvGrpSpPr>
        <p:grpSpPr>
          <a:xfrm>
            <a:off x="284009" y="1447800"/>
            <a:ext cx="4589327" cy="1938992"/>
            <a:chOff x="284009" y="1447800"/>
            <a:chExt cx="4589327" cy="1938992"/>
          </a:xfrm>
        </p:grpSpPr>
        <p:sp>
          <p:nvSpPr>
            <p:cNvPr id="2" name="TextBox 1"/>
            <p:cNvSpPr txBox="1"/>
            <p:nvPr/>
          </p:nvSpPr>
          <p:spPr>
            <a:xfrm>
              <a:off x="284009" y="1447800"/>
              <a:ext cx="1669473" cy="1938992"/>
            </a:xfrm>
            <a:prstGeom prst="rect">
              <a:avLst/>
            </a:prstGeom>
            <a:solidFill>
              <a:srgbClr val="FFFF00"/>
            </a:solidFill>
            <a:ln>
              <a:solidFill>
                <a:schemeClr val="tx1"/>
              </a:solidFill>
            </a:ln>
          </p:spPr>
          <p:txBody>
            <a:bodyPr wrap="square" rtlCol="0">
              <a:spAutoFit/>
            </a:bodyPr>
            <a:lstStyle/>
            <a:p>
              <a:r>
                <a:rPr lang="en-US" sz="2400" dirty="0">
                  <a:solidFill>
                    <a:srgbClr val="FF0000"/>
                  </a:solidFill>
                </a:rPr>
                <a:t>Say there are 1,000 properties in this TIF…</a:t>
              </a:r>
            </a:p>
          </p:txBody>
        </p:sp>
        <p:cxnSp>
          <p:nvCxnSpPr>
            <p:cNvPr id="6" name="Straight Arrow Connector 5"/>
            <p:cNvCxnSpPr>
              <a:stCxn id="2" idx="3"/>
            </p:cNvCxnSpPr>
            <p:nvPr/>
          </p:nvCxnSpPr>
          <p:spPr>
            <a:xfrm>
              <a:off x="1953482" y="2417296"/>
              <a:ext cx="2919854" cy="630704"/>
            </a:xfrm>
            <a:prstGeom prst="straightConnector1">
              <a:avLst/>
            </a:prstGeom>
            <a:ln w="317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263836" y="3886200"/>
            <a:ext cx="2763991" cy="2308324"/>
          </a:xfrm>
          <a:prstGeom prst="rect">
            <a:avLst/>
          </a:prstGeom>
          <a:solidFill>
            <a:srgbClr val="FFFF00"/>
          </a:solidFill>
          <a:ln>
            <a:solidFill>
              <a:schemeClr val="tx1"/>
            </a:solidFill>
          </a:ln>
        </p:spPr>
        <p:txBody>
          <a:bodyPr wrap="square" rtlCol="0">
            <a:spAutoFit/>
          </a:bodyPr>
          <a:lstStyle/>
          <a:p>
            <a:r>
              <a:rPr lang="en-US" sz="2400" dirty="0">
                <a:solidFill>
                  <a:srgbClr val="FF0000"/>
                </a:solidFill>
              </a:rPr>
              <a:t>…and say that these properties are </a:t>
            </a:r>
            <a:r>
              <a:rPr lang="en-US" sz="2400" b="1" u="sng" dirty="0">
                <a:solidFill>
                  <a:srgbClr val="FF0000"/>
                </a:solidFill>
              </a:rPr>
              <a:t>generating $1,000 in property taxes </a:t>
            </a:r>
            <a:r>
              <a:rPr lang="en-US" sz="2400" dirty="0">
                <a:solidFill>
                  <a:srgbClr val="FF0000"/>
                </a:solidFill>
              </a:rPr>
              <a:t>as the TIF starts…</a:t>
            </a:r>
          </a:p>
        </p:txBody>
      </p:sp>
      <p:sp>
        <p:nvSpPr>
          <p:cNvPr id="15" name="TextBox 14"/>
          <p:cNvSpPr txBox="1"/>
          <p:nvPr/>
        </p:nvSpPr>
        <p:spPr>
          <a:xfrm>
            <a:off x="5903778" y="2209800"/>
            <a:ext cx="2876574" cy="2554545"/>
          </a:xfrm>
          <a:prstGeom prst="rect">
            <a:avLst/>
          </a:prstGeom>
          <a:solidFill>
            <a:srgbClr val="FFFF00"/>
          </a:solidFill>
          <a:ln w="25400">
            <a:solidFill>
              <a:schemeClr val="tx1"/>
            </a:solidFill>
          </a:ln>
          <a:effectLst>
            <a:glow rad="241300">
              <a:schemeClr val="accent2">
                <a:satMod val="175000"/>
                <a:alpha val="40000"/>
              </a:schemeClr>
            </a:glow>
          </a:effectLst>
        </p:spPr>
        <p:txBody>
          <a:bodyPr wrap="square" rtlCol="0">
            <a:spAutoFit/>
          </a:bodyPr>
          <a:lstStyle/>
          <a:p>
            <a:r>
              <a:rPr lang="en-US" sz="4000" dirty="0">
                <a:solidFill>
                  <a:srgbClr val="FF0000"/>
                </a:solidFill>
              </a:rPr>
              <a:t>…then this </a:t>
            </a:r>
            <a:r>
              <a:rPr lang="en-US" sz="4000" b="1" u="sng" dirty="0">
                <a:solidFill>
                  <a:srgbClr val="FF0000"/>
                </a:solidFill>
              </a:rPr>
              <a:t>$1,000 is called the “Base.”</a:t>
            </a:r>
          </a:p>
        </p:txBody>
      </p:sp>
    </p:spTree>
    <p:extLst>
      <p:ext uri="{BB962C8B-B14F-4D97-AF65-F5344CB8AC3E}">
        <p14:creationId xmlns:p14="http://schemas.microsoft.com/office/powerpoint/2010/main" val="251988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p:cNvSpPr>
            <a:spLocks noGrp="1"/>
          </p:cNvSpPr>
          <p:nvPr>
            <p:ph type="sldNum" sz="quarter" idx="12"/>
          </p:nvPr>
        </p:nvSpPr>
        <p:spPr/>
        <p:txBody>
          <a:bodyPr/>
          <a:lstStyle/>
          <a:p>
            <a:pPr>
              <a:defRPr/>
            </a:pPr>
            <a:fld id="{E05EC86E-BE1E-430F-8CAF-8C020DD33C3A}" type="slidenum">
              <a:rPr lang="en-US"/>
              <a:pPr>
                <a:defRPr/>
              </a:pPr>
              <a:t>7</a:t>
            </a:fld>
            <a:endParaRPr lang="en-US"/>
          </a:p>
        </p:txBody>
      </p:sp>
      <p:sp>
        <p:nvSpPr>
          <p:cNvPr id="4100" name="Titre 1"/>
          <p:cNvSpPr>
            <a:spLocks noGrp="1"/>
          </p:cNvSpPr>
          <p:nvPr>
            <p:ph type="title" idx="4294967295"/>
          </p:nvPr>
        </p:nvSpPr>
        <p:spPr>
          <a:xfrm>
            <a:off x="625764" y="76200"/>
            <a:ext cx="8229600" cy="838200"/>
          </a:xfrm>
          <a:ln>
            <a:noFill/>
          </a:ln>
        </p:spPr>
        <p:txBody>
          <a:bodyPr/>
          <a:lstStyle/>
          <a:p>
            <a:pPr eaLnBrk="1" hangingPunct="1"/>
            <a:r>
              <a:rPr lang="fr-CA" u="sng" dirty="0">
                <a:solidFill>
                  <a:schemeClr val="accent1"/>
                </a:solidFill>
              </a:rPr>
              <a:t>How Do </a:t>
            </a:r>
            <a:r>
              <a:rPr lang="fr-CA" u="sng" dirty="0" err="1">
                <a:solidFill>
                  <a:schemeClr val="accent1"/>
                </a:solidFill>
              </a:rPr>
              <a:t>TIFs</a:t>
            </a:r>
            <a:r>
              <a:rPr lang="fr-CA" u="sng" dirty="0">
                <a:solidFill>
                  <a:schemeClr val="accent1"/>
                </a:solidFill>
              </a:rPr>
              <a:t> </a:t>
            </a:r>
            <a:r>
              <a:rPr lang="fr-CA" u="sng" dirty="0" err="1">
                <a:solidFill>
                  <a:schemeClr val="accent1"/>
                </a:solidFill>
              </a:rPr>
              <a:t>Work</a:t>
            </a:r>
            <a:r>
              <a:rPr lang="fr-CA" u="sng" dirty="0">
                <a:solidFill>
                  <a:schemeClr val="accent1"/>
                </a:solidFill>
              </a:rPr>
              <a:t>?</a:t>
            </a:r>
            <a:endParaRPr lang="en-US" u="sng" dirty="0">
              <a:solidFill>
                <a:schemeClr val="accent1"/>
              </a:solidFill>
            </a:endParaRPr>
          </a:p>
        </p:txBody>
      </p:sp>
      <p:sp>
        <p:nvSpPr>
          <p:cNvPr id="2" name="Rectangle 1"/>
          <p:cNvSpPr/>
          <p:nvPr/>
        </p:nvSpPr>
        <p:spPr>
          <a:xfrm>
            <a:off x="6400800" y="990600"/>
            <a:ext cx="2440709" cy="2800767"/>
          </a:xfrm>
          <a:prstGeom prst="rect">
            <a:avLst/>
          </a:prstGeom>
          <a:ln w="25400">
            <a:solidFill>
              <a:srgbClr val="00B050"/>
            </a:solidFill>
          </a:ln>
        </p:spPr>
        <p:txBody>
          <a:bodyPr wrap="square">
            <a:spAutoFit/>
          </a:bodyPr>
          <a:lstStyle/>
          <a:p>
            <a:pPr algn="ctr"/>
            <a:r>
              <a:rPr lang="en-US" sz="1600" dirty="0"/>
              <a:t>When the TIF is created, the city tallies up all the property taxes generated by district in that year (called the "base" amount). After that, all property tax increases above the base (the "increment") are channeled to the TIF district.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470124"/>
            <a:ext cx="5638800" cy="4953000"/>
          </a:xfrm>
          <a:prstGeom prst="rect">
            <a:avLst/>
          </a:prstGeom>
          <a:ln>
            <a:solidFill>
              <a:schemeClr val="accent1"/>
            </a:solidFill>
          </a:ln>
        </p:spPr>
      </p:pic>
      <p:sp>
        <p:nvSpPr>
          <p:cNvPr id="4106" name="Line 10"/>
          <p:cNvSpPr>
            <a:spLocks noChangeShapeType="1"/>
          </p:cNvSpPr>
          <p:nvPr/>
        </p:nvSpPr>
        <p:spPr bwMode="auto">
          <a:xfrm flipH="1" flipV="1">
            <a:off x="3733800" y="5230862"/>
            <a:ext cx="2870200" cy="38100"/>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5" name="Text Box 9"/>
          <p:cNvSpPr txBox="1">
            <a:spLocks noChangeArrowheads="1"/>
          </p:cNvSpPr>
          <p:nvPr/>
        </p:nvSpPr>
        <p:spPr bwMode="auto">
          <a:xfrm>
            <a:off x="6604000" y="4114800"/>
            <a:ext cx="2286000" cy="2308324"/>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1600" dirty="0"/>
              <a:t>The property taxes collected from properties inside the district BEFORE the district was created that go to units of government stays FLAT for the life of the TIF (23 years).</a:t>
            </a:r>
          </a:p>
        </p:txBody>
      </p:sp>
      <p:sp>
        <p:nvSpPr>
          <p:cNvPr id="13" name="Line 10"/>
          <p:cNvSpPr>
            <a:spLocks noChangeShapeType="1"/>
          </p:cNvSpPr>
          <p:nvPr/>
        </p:nvSpPr>
        <p:spPr bwMode="auto">
          <a:xfrm flipH="1" flipV="1">
            <a:off x="3733800" y="3600450"/>
            <a:ext cx="2667000" cy="19050"/>
          </a:xfrm>
          <a:prstGeom prst="line">
            <a:avLst/>
          </a:prstGeom>
          <a:noFill/>
          <a:ln w="571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127" y="146622"/>
            <a:ext cx="999850" cy="876305"/>
          </a:xfrm>
          <a:prstGeom prst="rect">
            <a:avLst/>
          </a:prstGeom>
        </p:spPr>
      </p:pic>
      <p:sp>
        <p:nvSpPr>
          <p:cNvPr id="4" name="TextBox 3"/>
          <p:cNvSpPr txBox="1"/>
          <p:nvPr/>
        </p:nvSpPr>
        <p:spPr>
          <a:xfrm>
            <a:off x="464127" y="4976574"/>
            <a:ext cx="1288473" cy="584775"/>
          </a:xfrm>
          <a:prstGeom prst="rect">
            <a:avLst/>
          </a:prstGeom>
          <a:solidFill>
            <a:srgbClr val="FFFF00"/>
          </a:solidFill>
          <a:ln w="28575">
            <a:solidFill>
              <a:srgbClr val="FF0000"/>
            </a:solidFill>
          </a:ln>
        </p:spPr>
        <p:txBody>
          <a:bodyPr wrap="square" rtlCol="0">
            <a:spAutoFit/>
          </a:bodyPr>
          <a:lstStyle/>
          <a:p>
            <a:pPr algn="ctr"/>
            <a:r>
              <a:rPr lang="en-US" sz="1600" dirty="0">
                <a:solidFill>
                  <a:srgbClr val="FF0000"/>
                </a:solidFill>
              </a:rPr>
              <a:t>$1,000 from example</a:t>
            </a:r>
          </a:p>
        </p:txBody>
      </p:sp>
    </p:spTree>
    <p:extLst>
      <p:ext uri="{BB962C8B-B14F-4D97-AF65-F5344CB8AC3E}">
        <p14:creationId xmlns:p14="http://schemas.microsoft.com/office/powerpoint/2010/main" val="862827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p:cNvSpPr>
            <a:spLocks noGrp="1"/>
          </p:cNvSpPr>
          <p:nvPr>
            <p:ph type="sldNum" sz="quarter" idx="12"/>
          </p:nvPr>
        </p:nvSpPr>
        <p:spPr/>
        <p:txBody>
          <a:bodyPr/>
          <a:lstStyle/>
          <a:p>
            <a:pPr>
              <a:defRPr/>
            </a:pPr>
            <a:fld id="{E05EC86E-BE1E-430F-8CAF-8C020DD33C3A}" type="slidenum">
              <a:rPr lang="en-US"/>
              <a:pPr>
                <a:defRPr/>
              </a:pPr>
              <a:t>8</a:t>
            </a:fld>
            <a:endParaRPr lang="en-US"/>
          </a:p>
        </p:txBody>
      </p:sp>
      <p:sp>
        <p:nvSpPr>
          <p:cNvPr id="4100" name="Titre 1"/>
          <p:cNvSpPr>
            <a:spLocks noGrp="1"/>
          </p:cNvSpPr>
          <p:nvPr>
            <p:ph type="title" idx="4294967295"/>
          </p:nvPr>
        </p:nvSpPr>
        <p:spPr>
          <a:xfrm>
            <a:off x="625764" y="76200"/>
            <a:ext cx="8229600" cy="838200"/>
          </a:xfrm>
          <a:ln>
            <a:noFill/>
          </a:ln>
        </p:spPr>
        <p:txBody>
          <a:bodyPr/>
          <a:lstStyle/>
          <a:p>
            <a:pPr eaLnBrk="1" hangingPunct="1"/>
            <a:r>
              <a:rPr lang="fr-CA" u="sng" dirty="0">
                <a:solidFill>
                  <a:schemeClr val="accent1"/>
                </a:solidFill>
              </a:rPr>
              <a:t>How Do </a:t>
            </a:r>
            <a:r>
              <a:rPr lang="fr-CA" u="sng" dirty="0" err="1">
                <a:solidFill>
                  <a:schemeClr val="accent1"/>
                </a:solidFill>
              </a:rPr>
              <a:t>TIFs</a:t>
            </a:r>
            <a:r>
              <a:rPr lang="fr-CA" u="sng" dirty="0">
                <a:solidFill>
                  <a:schemeClr val="accent1"/>
                </a:solidFill>
              </a:rPr>
              <a:t> </a:t>
            </a:r>
            <a:r>
              <a:rPr lang="fr-CA" u="sng" dirty="0" err="1">
                <a:solidFill>
                  <a:schemeClr val="accent1"/>
                </a:solidFill>
              </a:rPr>
              <a:t>Work</a:t>
            </a:r>
            <a:r>
              <a:rPr lang="fr-CA" u="sng" dirty="0">
                <a:solidFill>
                  <a:schemeClr val="accent1"/>
                </a:solidFill>
              </a:rPr>
              <a:t>?</a:t>
            </a:r>
            <a:endParaRPr lang="en-US" u="sng" dirty="0">
              <a:solidFill>
                <a:schemeClr val="accent1"/>
              </a:solidFill>
            </a:endParaRPr>
          </a:p>
        </p:txBody>
      </p:sp>
      <p:sp>
        <p:nvSpPr>
          <p:cNvPr id="2" name="Rectangle 1"/>
          <p:cNvSpPr/>
          <p:nvPr/>
        </p:nvSpPr>
        <p:spPr>
          <a:xfrm>
            <a:off x="6262556" y="2802573"/>
            <a:ext cx="2714887" cy="830997"/>
          </a:xfrm>
          <a:prstGeom prst="rect">
            <a:avLst/>
          </a:prstGeom>
          <a:ln w="25400">
            <a:solidFill>
              <a:srgbClr val="00B050"/>
            </a:solidFill>
          </a:ln>
        </p:spPr>
        <p:txBody>
          <a:bodyPr wrap="square">
            <a:spAutoFit/>
          </a:bodyPr>
          <a:lstStyle/>
          <a:p>
            <a:pPr algn="ctr"/>
            <a:r>
              <a:rPr lang="en-US" sz="1600" b="1" dirty="0"/>
              <a:t>THIS MONEY GOES TO THE MAYOR.</a:t>
            </a:r>
          </a:p>
          <a:p>
            <a:pPr algn="ctr"/>
            <a:r>
              <a:rPr lang="en-US" sz="1600" b="1" dirty="0"/>
              <a:t>IT IS “OFF THE BOOKS”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470124"/>
            <a:ext cx="5638800" cy="4953000"/>
          </a:xfrm>
          <a:prstGeom prst="rect">
            <a:avLst/>
          </a:prstGeom>
          <a:ln>
            <a:solidFill>
              <a:schemeClr val="accent1"/>
            </a:solidFill>
          </a:ln>
        </p:spPr>
      </p:pic>
      <p:sp>
        <p:nvSpPr>
          <p:cNvPr id="4106" name="Line 10"/>
          <p:cNvSpPr>
            <a:spLocks noChangeShapeType="1"/>
          </p:cNvSpPr>
          <p:nvPr/>
        </p:nvSpPr>
        <p:spPr bwMode="auto">
          <a:xfrm flipH="1" flipV="1">
            <a:off x="3733800" y="5230862"/>
            <a:ext cx="2870200" cy="38100"/>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5" name="Text Box 9"/>
          <p:cNvSpPr txBox="1">
            <a:spLocks noChangeArrowheads="1"/>
          </p:cNvSpPr>
          <p:nvPr/>
        </p:nvSpPr>
        <p:spPr bwMode="auto">
          <a:xfrm>
            <a:off x="6319463" y="4195600"/>
            <a:ext cx="2634479" cy="1077218"/>
          </a:xfrm>
          <a:prstGeom prst="rect">
            <a:avLst/>
          </a:prstGeom>
          <a:noFill/>
          <a:ln w="2857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1600" b="1" dirty="0"/>
              <a:t>THIS MONEY IS USED FOR UNITS OF </a:t>
            </a:r>
            <a:br>
              <a:rPr lang="en-US" sz="1600" b="1" dirty="0"/>
            </a:br>
            <a:r>
              <a:rPr lang="en-US" sz="1600" b="1" dirty="0"/>
              <a:t>LOCAL GOVERNMENT.</a:t>
            </a:r>
            <a:br>
              <a:rPr lang="en-US" sz="1600" b="1" dirty="0"/>
            </a:br>
            <a:r>
              <a:rPr lang="en-US" sz="1600" b="1" dirty="0"/>
              <a:t>IT IS “ON THE BOOKS”</a:t>
            </a:r>
          </a:p>
        </p:txBody>
      </p:sp>
      <p:sp>
        <p:nvSpPr>
          <p:cNvPr id="13" name="Line 10"/>
          <p:cNvSpPr>
            <a:spLocks noChangeShapeType="1"/>
          </p:cNvSpPr>
          <p:nvPr/>
        </p:nvSpPr>
        <p:spPr bwMode="auto">
          <a:xfrm flipH="1" flipV="1">
            <a:off x="3733800" y="3600450"/>
            <a:ext cx="2667000" cy="19050"/>
          </a:xfrm>
          <a:prstGeom prst="line">
            <a:avLst/>
          </a:prstGeom>
          <a:noFill/>
          <a:ln w="571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127" y="146622"/>
            <a:ext cx="999850" cy="876305"/>
          </a:xfrm>
          <a:prstGeom prst="rect">
            <a:avLst/>
          </a:prstGeom>
        </p:spPr>
      </p:pic>
      <p:sp>
        <p:nvSpPr>
          <p:cNvPr id="4" name="TextBox 3"/>
          <p:cNvSpPr txBox="1"/>
          <p:nvPr/>
        </p:nvSpPr>
        <p:spPr>
          <a:xfrm>
            <a:off x="464127" y="4976574"/>
            <a:ext cx="1288473" cy="584775"/>
          </a:xfrm>
          <a:prstGeom prst="rect">
            <a:avLst/>
          </a:prstGeom>
          <a:solidFill>
            <a:srgbClr val="FFFF00"/>
          </a:solidFill>
          <a:ln w="28575">
            <a:solidFill>
              <a:srgbClr val="FF0000"/>
            </a:solidFill>
          </a:ln>
        </p:spPr>
        <p:txBody>
          <a:bodyPr wrap="square" rtlCol="0">
            <a:spAutoFit/>
          </a:bodyPr>
          <a:lstStyle/>
          <a:p>
            <a:pPr algn="ctr"/>
            <a:r>
              <a:rPr lang="en-US" sz="1600" dirty="0">
                <a:solidFill>
                  <a:srgbClr val="FF0000"/>
                </a:solidFill>
              </a:rPr>
              <a:t>$1,000 from example</a:t>
            </a:r>
          </a:p>
        </p:txBody>
      </p:sp>
    </p:spTree>
    <p:extLst>
      <p:ext uri="{BB962C8B-B14F-4D97-AF65-F5344CB8AC3E}">
        <p14:creationId xmlns:p14="http://schemas.microsoft.com/office/powerpoint/2010/main" val="3868801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p:cNvSpPr>
            <a:spLocks noGrp="1"/>
          </p:cNvSpPr>
          <p:nvPr>
            <p:ph type="sldNum" sz="quarter" idx="12"/>
          </p:nvPr>
        </p:nvSpPr>
        <p:spPr/>
        <p:txBody>
          <a:bodyPr/>
          <a:lstStyle/>
          <a:p>
            <a:pPr>
              <a:defRPr/>
            </a:pPr>
            <a:fld id="{E05EC86E-BE1E-430F-8CAF-8C020DD33C3A}" type="slidenum">
              <a:rPr lang="en-US"/>
              <a:pPr>
                <a:defRPr/>
              </a:pPr>
              <a:t>9</a:t>
            </a:fld>
            <a:endParaRPr lang="en-US"/>
          </a:p>
        </p:txBody>
      </p:sp>
      <p:sp>
        <p:nvSpPr>
          <p:cNvPr id="4100" name="Titre 1"/>
          <p:cNvSpPr>
            <a:spLocks noGrp="1"/>
          </p:cNvSpPr>
          <p:nvPr>
            <p:ph type="title" idx="4294967295"/>
          </p:nvPr>
        </p:nvSpPr>
        <p:spPr>
          <a:xfrm>
            <a:off x="964052" y="105679"/>
            <a:ext cx="7832436" cy="838200"/>
          </a:xfrm>
          <a:ln>
            <a:noFill/>
          </a:ln>
        </p:spPr>
        <p:txBody>
          <a:bodyPr/>
          <a:lstStyle/>
          <a:p>
            <a:pPr eaLnBrk="1" hangingPunct="1"/>
            <a:r>
              <a:rPr lang="fr-CA" u="sng" dirty="0">
                <a:solidFill>
                  <a:schemeClr val="accent1"/>
                </a:solidFill>
              </a:rPr>
              <a:t>Money </a:t>
            </a:r>
            <a:r>
              <a:rPr lang="fr-CA" u="sng" dirty="0" err="1">
                <a:solidFill>
                  <a:schemeClr val="accent1"/>
                </a:solidFill>
              </a:rPr>
              <a:t>From</a:t>
            </a:r>
            <a:r>
              <a:rPr lang="fr-CA" u="sng" dirty="0">
                <a:solidFill>
                  <a:schemeClr val="accent1"/>
                </a:solidFill>
              </a:rPr>
              <a:t> </a:t>
            </a:r>
            <a:r>
              <a:rPr lang="fr-CA" u="sng" dirty="0" err="1">
                <a:solidFill>
                  <a:schemeClr val="accent1"/>
                </a:solidFill>
              </a:rPr>
              <a:t>TIFs</a:t>
            </a:r>
            <a:r>
              <a:rPr lang="fr-CA" u="sng" dirty="0">
                <a:solidFill>
                  <a:schemeClr val="accent1"/>
                </a:solidFill>
              </a:rPr>
              <a:t> </a:t>
            </a:r>
            <a:r>
              <a:rPr lang="fr-CA" u="sng" dirty="0" err="1">
                <a:solidFill>
                  <a:schemeClr val="accent1"/>
                </a:solidFill>
              </a:rPr>
              <a:t>Taken</a:t>
            </a:r>
            <a:r>
              <a:rPr lang="fr-CA" u="sng" dirty="0">
                <a:solidFill>
                  <a:schemeClr val="accent1"/>
                </a:solidFill>
              </a:rPr>
              <a:t> </a:t>
            </a:r>
            <a:r>
              <a:rPr lang="fr-CA" u="sng" dirty="0" err="1">
                <a:solidFill>
                  <a:schemeClr val="accent1"/>
                </a:solidFill>
              </a:rPr>
              <a:t>From</a:t>
            </a:r>
            <a:r>
              <a:rPr lang="fr-CA" u="sng" dirty="0">
                <a:solidFill>
                  <a:schemeClr val="accent1"/>
                </a:solidFill>
              </a:rPr>
              <a:t>?</a:t>
            </a:r>
            <a:endParaRPr lang="en-US" u="sng" dirty="0">
              <a:solidFill>
                <a:schemeClr val="accent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298" y="1470124"/>
            <a:ext cx="3618117" cy="3178076"/>
          </a:xfrm>
          <a:prstGeom prst="rect">
            <a:avLst/>
          </a:prstGeom>
          <a:ln>
            <a:solidFill>
              <a:schemeClr val="accent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298" y="228600"/>
            <a:ext cx="999850" cy="876305"/>
          </a:xfrm>
          <a:prstGeom prst="rect">
            <a:avLst/>
          </a:prstGeom>
        </p:spPr>
      </p:pic>
      <p:pic>
        <p:nvPicPr>
          <p:cNvPr id="1026" name="Picture 2" descr="C:\Users\Tom Tresser\Desktop\CivicLab\Projects\TIF Project\TIF Video Crowdfunding Project\Shooting video\Fixes\Chicago property tax distributi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1415" y="814361"/>
            <a:ext cx="5002957" cy="6007200"/>
          </a:xfrm>
          <a:prstGeom prst="rect">
            <a:avLst/>
          </a:prstGeom>
          <a:noFill/>
          <a:extLst>
            <a:ext uri="{909E8E84-426E-40DD-AFC4-6F175D3DCCD1}">
              <a14:hiddenFill xmlns:a14="http://schemas.microsoft.com/office/drawing/2010/main">
                <a:solidFill>
                  <a:srgbClr val="FFFFFF"/>
                </a:solidFill>
              </a14:hiddenFill>
            </a:ext>
          </a:extLst>
        </p:spPr>
      </p:pic>
      <p:sp>
        <p:nvSpPr>
          <p:cNvPr id="4" name="Left Brace 3"/>
          <p:cNvSpPr/>
          <p:nvPr/>
        </p:nvSpPr>
        <p:spPr>
          <a:xfrm>
            <a:off x="3429000" y="1905000"/>
            <a:ext cx="627607" cy="4572000"/>
          </a:xfrm>
          <a:prstGeom prst="leftBrace">
            <a:avLst>
              <a:gd name="adj1" fmla="val 8333"/>
              <a:gd name="adj2" fmla="val 43134"/>
            </a:avLst>
          </a:prstGeom>
          <a:ln w="57150">
            <a:solidFill>
              <a:srgbClr val="2846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p:cNvSpPr/>
          <p:nvPr/>
        </p:nvSpPr>
        <p:spPr>
          <a:xfrm rot="21210922">
            <a:off x="216911" y="4596601"/>
            <a:ext cx="3646604" cy="769441"/>
          </a:xfrm>
          <a:prstGeom prst="rect">
            <a:avLst/>
          </a:prstGeom>
          <a:noFill/>
        </p:spPr>
        <p:txBody>
          <a:bodyPr wrap="square" lIns="91440" tIns="45720" rIns="91440" bIns="45720">
            <a:spAutoFit/>
          </a:bodyPr>
          <a:lstStyle/>
          <a:p>
            <a:pPr algn="ctr"/>
            <a:r>
              <a:rPr lang="en-US" sz="4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The “Base”</a:t>
            </a:r>
          </a:p>
        </p:txBody>
      </p:sp>
      <p:sp>
        <p:nvSpPr>
          <p:cNvPr id="2" name="Left Arrow 1"/>
          <p:cNvSpPr/>
          <p:nvPr/>
        </p:nvSpPr>
        <p:spPr>
          <a:xfrm>
            <a:off x="2667000" y="3746309"/>
            <a:ext cx="762000" cy="22063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6638" y="5400222"/>
            <a:ext cx="2133599" cy="338554"/>
          </a:xfrm>
          <a:prstGeom prst="rect">
            <a:avLst/>
          </a:prstGeom>
          <a:solidFill>
            <a:srgbClr val="FFFF00"/>
          </a:solidFill>
          <a:ln w="28575">
            <a:solidFill>
              <a:srgbClr val="FF0000"/>
            </a:solidFill>
          </a:ln>
        </p:spPr>
        <p:txBody>
          <a:bodyPr wrap="square" rtlCol="0">
            <a:spAutoFit/>
          </a:bodyPr>
          <a:lstStyle/>
          <a:p>
            <a:r>
              <a:rPr lang="en-US" sz="1600" dirty="0">
                <a:solidFill>
                  <a:srgbClr val="FF0000"/>
                </a:solidFill>
              </a:rPr>
              <a:t>$1,000 from example</a:t>
            </a:r>
          </a:p>
        </p:txBody>
      </p:sp>
    </p:spTree>
    <p:extLst>
      <p:ext uri="{BB962C8B-B14F-4D97-AF65-F5344CB8AC3E}">
        <p14:creationId xmlns:p14="http://schemas.microsoft.com/office/powerpoint/2010/main" val="3560664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2&quot; unique_id=&quot;10002&quot;&gt;&lt;object type=&quot;3&quot; unique_id=&quot;10013&quot;&gt;&lt;property id=&quot;20148&quot; value=&quot;5&quot;/&gt;&lt;property id=&quot;20300&quot; value=&quot;Slide 17&quot;/&gt;&lt;property id=&quot;20307&quot; value=&quot;343&quot;/&gt;&lt;/object&gt;&lt;object type=&quot;3&quot; unique_id=&quot;10014&quot;&gt;&lt;property id=&quot;20148&quot; value=&quot;5&quot;/&gt;&lt;property id=&quot;20300&quot; value=&quot;Slide 18&quot;/&gt;&lt;property id=&quot;20307&quot; value=&quot;380&quot;/&gt;&lt;/object&gt;&lt;object type=&quot;3&quot; unique_id=&quot;10015&quot;&gt;&lt;property id=&quot;20148&quot; value=&quot;5&quot;/&gt;&lt;property id=&quot;20300&quot; value=&quot;Slide 19&quot;/&gt;&lt;property id=&quot;20307&quot; value=&quot;418&quot;/&gt;&lt;/object&gt;&lt;object type=&quot;3&quot; unique_id=&quot;10016&quot;&gt;&lt;property id=&quot;20148&quot; value=&quot;5&quot;/&gt;&lt;property id=&quot;20300&quot; value=&quot;Slide 20&quot;/&gt;&lt;property id=&quot;20307&quot; value=&quot;354&quot;/&gt;&lt;/object&gt;&lt;object type=&quot;3&quot; unique_id=&quot;10017&quot;&gt;&lt;property id=&quot;20148&quot; value=&quot;5&quot;/&gt;&lt;property id=&quot;20300&quot; value=&quot;Slide 24 - &amp;quot;Where are TIFs?&amp;quot;&quot;/&gt;&lt;property id=&quot;20307&quot; value=&quot;419&quot;/&gt;&lt;/object&gt;&lt;object type=&quot;3&quot; unique_id=&quot;10045&quot;&gt;&lt;property id=&quot;20148&quot; value=&quot;5&quot;/&gt;&lt;property id=&quot;20300&quot; value=&quot;Slide 45&quot;/&gt;&lt;property id=&quot;20307&quot; value=&quot;432&quot;/&gt;&lt;/object&gt;&lt;object type=&quot;3&quot; unique_id=&quot;10047&quot;&gt;&lt;property id=&quot;20148&quot; value=&quot;5&quot;/&gt;&lt;property id=&quot;20300&quot; value=&quot;Slide 46&quot;/&gt;&lt;property id=&quot;20307&quot; value=&quot;406&quot;/&gt;&lt;/object&gt;&lt;object type=&quot;3&quot; unique_id=&quot;10048&quot;&gt;&lt;property id=&quot;20148&quot; value=&quot;5&quot;/&gt;&lt;property id=&quot;20300&quot; value=&quot;Slide 54&quot;/&gt;&lt;property id=&quot;20307&quot; value=&quot;387&quot;/&gt;&lt;/object&gt;&lt;object type=&quot;3&quot; unique_id=&quot;24632&quot;&gt;&lt;property id=&quot;20148&quot; value=&quot;5&quot;/&gt;&lt;property id=&quot;20300&quot; value=&quot;Slide 7&quot;/&gt;&lt;property id=&quot;20307&quot; value=&quot;436&quot;/&gt;&lt;/object&gt;&lt;object type=&quot;3&quot; unique_id=&quot;24633&quot;&gt;&lt;property id=&quot;20148&quot; value=&quot;5&quot;/&gt;&lt;property id=&quot;20300&quot; value=&quot;Slide 8 - &amp;quot;Key Policy Questions&amp;quot;&quot;/&gt;&lt;property id=&quot;20307&quot; value=&quot;437&quot;/&gt;&lt;/object&gt;&lt;object type=&quot;3&quot; unique_id=&quot;24634&quot;&gt;&lt;property id=&quot;20148&quot; value=&quot;5&quot;/&gt;&lt;property id=&quot;20300&quot; value=&quot;Slide 9 - &amp;quot;What are TIFs?&amp;quot;&quot;/&gt;&lt;property id=&quot;20307&quot; value=&quot;438&quot;/&gt;&lt;/object&gt;&lt;object type=&quot;3&quot; unique_id=&quot;24635&quot;&gt;&lt;property id=&quot;20148&quot; value=&quot;5&quot;/&gt;&lt;property id=&quot;20300&quot; value=&quot;Slide 10 - &amp;quot;What are TIFs?&amp;quot;&quot;/&gt;&lt;property id=&quot;20307&quot; value=&quot;439&quot;/&gt;&lt;/object&gt;&lt;object type=&quot;3&quot; unique_id=&quot;24636&quot;&gt;&lt;property id=&quot;20148&quot; value=&quot;5&quot;/&gt;&lt;property id=&quot;20300&quot; value=&quot;Slide 12 - &amp;quot;How Do TIFs Work?&amp;quot;&quot;/&gt;&lt;property id=&quot;20307&quot; value=&quot;440&quot;/&gt;&lt;/object&gt;&lt;object type=&quot;3&quot; unique_id=&quot;24637&quot;&gt;&lt;property id=&quot;20148&quot; value=&quot;5&quot;/&gt;&lt;property id=&quot;20300&quot; value=&quot;Slide 14 - &amp;quot;Money From TIFs Taken From?&amp;quot;&quot;/&gt;&lt;property id=&quot;20307&quot; value=&quot;441&quot;/&gt;&lt;/object&gt;&lt;object type=&quot;3&quot; unique_id=&quot;24638&quot;&gt;&lt;property id=&quot;20148&quot; value=&quot;5&quot;/&gt;&lt;property id=&quot;20300&quot; value=&quot;Slide 16 - &amp;quot;What are TIFs?&amp;quot;&quot;/&gt;&lt;property id=&quot;20307&quot; value=&quot;442&quot;/&gt;&lt;/object&gt;&lt;object type=&quot;3&quot; unique_id=&quot;24640&quot;&gt;&lt;property id=&quot;20148&quot; value=&quot;5&quot;/&gt;&lt;property id=&quot;20300&quot; value=&quot;Slide 25&quot;/&gt;&lt;property id=&quot;20307&quot; value=&quot;444&quot;/&gt;&lt;/object&gt;&lt;object type=&quot;3&quot; unique_id=&quot;24641&quot;&gt;&lt;property id=&quot;20148&quot; value=&quot;5&quot;/&gt;&lt;property id=&quot;20300&quot; value=&quot;Slide 27&quot;/&gt;&lt;property id=&quot;20307&quot; value=&quot;445&quot;/&gt;&lt;/object&gt;&lt;object type=&quot;3&quot; unique_id=&quot;24642&quot;&gt;&lt;property id=&quot;20148&quot; value=&quot;5&quot;/&gt;&lt;property id=&quot;20300&quot; value=&quot;Slide 28&quot;/&gt;&lt;property id=&quot;20307&quot; value=&quot;446&quot;/&gt;&lt;/object&gt;&lt;object type=&quot;3&quot; unique_id=&quot;24643&quot;&gt;&lt;property id=&quot;20148&quot; value=&quot;5&quot;/&gt;&lt;property id=&quot;20300&quot; value=&quot;Slide 30&quot;/&gt;&lt;property id=&quot;20307&quot; value=&quot;447&quot;/&gt;&lt;/object&gt;&lt;object type=&quot;3&quot; unique_id=&quot;26969&quot;&gt;&lt;property id=&quot;20148&quot; value=&quot;5&quot;/&gt;&lt;property id=&quot;20300&quot; value=&quot;Slide 38&quot;/&gt;&lt;property id=&quot;20307&quot; value=&quot;450&quot;/&gt;&lt;/object&gt;&lt;object type=&quot;3&quot; unique_id=&quot;26970&quot;&gt;&lt;property id=&quot;20148&quot; value=&quot;5&quot;/&gt;&lt;property id=&quot;20300&quot; value=&quot;Slide 40&quot;/&gt;&lt;property id=&quot;20307&quot; value=&quot;451&quot;/&gt;&lt;/object&gt;&lt;object type=&quot;3&quot; unique_id=&quot;28443&quot;&gt;&lt;property id=&quot;20148&quot; value=&quot;5&quot;/&gt;&lt;property id=&quot;20300&quot; value=&quot;Slide 36&quot;/&gt;&lt;property id=&quot;20307&quot; value=&quot;458&quot;/&gt;&lt;/object&gt;&lt;object type=&quot;3&quot; unique_id=&quot;36445&quot;&gt;&lt;property id=&quot;20148&quot; value=&quot;5&quot;/&gt;&lt;property id=&quot;20300&quot; value=&quot;Slide 39&quot;/&gt;&lt;property id=&quot;20307&quot; value=&quot;460&quot;/&gt;&lt;/object&gt;&lt;object type=&quot;3&quot; unique_id=&quot;37449&quot;&gt;&lt;property id=&quot;20148&quot; value=&quot;5&quot;/&gt;&lt;property id=&quot;20300&quot; value=&quot;Slide 11 - &amp;quot;What are TIFs?&amp;quot;&quot;/&gt;&lt;property id=&quot;20307&quot; value=&quot;464&quot;/&gt;&lt;/object&gt;&lt;object type=&quot;3&quot; unique_id=&quot;37925&quot;&gt;&lt;property id=&quot;20148&quot; value=&quot;5&quot;/&gt;&lt;property id=&quot;20300&quot; value=&quot;Slide 29&quot;/&gt;&lt;property id=&quot;20307&quot; value=&quot;465&quot;/&gt;&lt;/object&gt;&lt;object type=&quot;3&quot; unique_id=&quot;38988&quot;&gt;&lt;property id=&quot;20148&quot; value=&quot;5&quot;/&gt;&lt;property id=&quot;20300&quot; value=&quot;Slide 6&quot;/&gt;&lt;property id=&quot;20307&quot; value=&quot;469&quot;/&gt;&lt;/object&gt;&lt;object type=&quot;3&quot; unique_id=&quot;39304&quot;&gt;&lt;property id=&quot;20148&quot; value=&quot;5&quot;/&gt;&lt;property id=&quot;20300&quot; value=&quot;Slide 3&quot;/&gt;&lt;property id=&quot;20307&quot; value=&quot;470&quot;/&gt;&lt;/object&gt;&lt;object type=&quot;3&quot; unique_id=&quot;42097&quot;&gt;&lt;property id=&quot;20148&quot; value=&quot;5&quot;/&gt;&lt;property id=&quot;20300&quot; value=&quot;Slide 1&quot;/&gt;&lt;property id=&quot;20307&quot; value=&quot;473&quot;/&gt;&lt;/object&gt;&lt;object type=&quot;3&quot; unique_id=&quot;50033&quot;&gt;&lt;property id=&quot;20148&quot; value=&quot;5&quot;/&gt;&lt;property id=&quot;20300&quot; value=&quot;Slide 21&quot;/&gt;&lt;property id=&quot;20307&quot; value=&quot;487&quot;/&gt;&lt;/object&gt;&lt;object type=&quot;3&quot; unique_id=&quot;50034&quot;&gt;&lt;property id=&quot;20148&quot; value=&quot;5&quot;/&gt;&lt;property id=&quot;20300&quot; value=&quot;Slide 50&quot;/&gt;&lt;property id=&quot;20307&quot; value=&quot;488&quot;/&gt;&lt;/object&gt;&lt;object type=&quot;3&quot; unique_id=&quot;50035&quot;&gt;&lt;property id=&quot;20148&quot; value=&quot;5&quot;/&gt;&lt;property id=&quot;20300&quot; value=&quot;Slide 51&quot;/&gt;&lt;property id=&quot;20307&quot; value=&quot;489&quot;/&gt;&lt;/object&gt;&lt;object type=&quot;3&quot; unique_id=&quot;50036&quot;&gt;&lt;property id=&quot;20148&quot; value=&quot;5&quot;/&gt;&lt;property id=&quot;20300&quot; value=&quot;Slide 49&quot;/&gt;&lt;property id=&quot;20307&quot; value=&quot;490&quot;/&gt;&lt;/object&gt;&lt;object type=&quot;3&quot; unique_id=&quot;50637&quot;&gt;&lt;property id=&quot;20148&quot; value=&quot;5&quot;/&gt;&lt;property id=&quot;20300&quot; value=&quot;Slide 35&quot;/&gt;&lt;property id=&quot;20307&quot; value=&quot;491&quot;/&gt;&lt;/object&gt;&lt;object type=&quot;3&quot; unique_id=&quot;50638&quot;&gt;&lt;property id=&quot;20148&quot; value=&quot;5&quot;/&gt;&lt;property id=&quot;20300&quot; value=&quot;Slide 41&quot;/&gt;&lt;property id=&quot;20307&quot; value=&quot;492&quot;/&gt;&lt;/object&gt;&lt;object type=&quot;3&quot; unique_id=&quot;50639&quot;&gt;&lt;property id=&quot;20148&quot; value=&quot;5&quot;/&gt;&lt;property id=&quot;20300&quot; value=&quot;Slide 48&quot;/&gt;&lt;property id=&quot;20307&quot; value=&quot;493&quot;/&gt;&lt;/object&gt;&lt;object type=&quot;3&quot; unique_id=&quot;52159&quot;&gt;&lt;property id=&quot;20148&quot; value=&quot;5&quot;/&gt;&lt;property id=&quot;20300&quot; value=&quot;Slide 5&quot;/&gt;&lt;property id=&quot;20307&quot; value=&quot;496&quot;/&gt;&lt;/object&gt;&lt;object type=&quot;3&quot; unique_id=&quot;52292&quot;&gt;&lt;property id=&quot;20148&quot; value=&quot;5&quot;/&gt;&lt;property id=&quot;20300&quot; value=&quot;Slide 47&quot;/&gt;&lt;property id=&quot;20307&quot; value=&quot;497&quot;/&gt;&lt;/object&gt;&lt;object type=&quot;3&quot; unique_id=&quot;52294&quot;&gt;&lt;property id=&quot;20148&quot; value=&quot;5&quot;/&gt;&lt;property id=&quot;20300&quot; value=&quot;Slide 26&quot;/&gt;&lt;property id=&quot;20307&quot; value=&quot;498&quot;/&gt;&lt;/object&gt;&lt;object type=&quot;3&quot; unique_id=&quot;52525&quot;&gt;&lt;property id=&quot;20148&quot; value=&quot;5&quot;/&gt;&lt;property id=&quot;20300&quot; value=&quot;Slide 2&quot;/&gt;&lt;property id=&quot;20307&quot; value=&quot;499&quot;/&gt;&lt;/object&gt;&lt;object type=&quot;3&quot; unique_id=&quot;52714&quot;&gt;&lt;property id=&quot;20148&quot; value=&quot;5&quot;/&gt;&lt;property id=&quot;20300&quot; value=&quot;Slide 4&quot;/&gt;&lt;property id=&quot;20307&quot; value=&quot;500&quot;/&gt;&lt;/object&gt;&lt;object type=&quot;3&quot; unique_id=&quot;53301&quot;&gt;&lt;property id=&quot;20148&quot; value=&quot;5&quot;/&gt;&lt;property id=&quot;20300&quot; value=&quot;Slide 37&quot;/&gt;&lt;property id=&quot;20307&quot; value=&quot;502&quot;/&gt;&lt;/object&gt;&lt;object type=&quot;3&quot; unique_id=&quot;54372&quot;&gt;&lt;property id=&quot;20148&quot; value=&quot;5&quot;/&gt;&lt;property id=&quot;20300&quot; value=&quot;Slide 32&quot;/&gt;&lt;property id=&quot;20307&quot; value=&quot;504&quot;/&gt;&lt;/object&gt;&lt;object type=&quot;3&quot; unique_id=&quot;54527&quot;&gt;&lt;property id=&quot;20148&quot; value=&quot;5&quot;/&gt;&lt;property id=&quot;20300&quot; value=&quot;Slide 44&quot;/&gt;&lt;property id=&quot;20307&quot; value=&quot;505&quot;/&gt;&lt;/object&gt;&lt;object type=&quot;3&quot; unique_id=&quot;55517&quot;&gt;&lt;property id=&quot;20148&quot; value=&quot;5&quot;/&gt;&lt;property id=&quot;20300&quot; value=&quot;Slide 13 - &amp;quot;How Do TIFs Work?&amp;quot;&quot;/&gt;&lt;property id=&quot;20307&quot; value=&quot;506&quot;/&gt;&lt;/object&gt;&lt;object type=&quot;3&quot; unique_id=&quot;55675&quot;&gt;&lt;property id=&quot;20148&quot; value=&quot;5&quot;/&gt;&lt;property id=&quot;20300&quot; value=&quot;Slide 22&quot;/&gt;&lt;property id=&quot;20307&quot; value=&quot;507&quot;/&gt;&lt;/object&gt;&lt;object type=&quot;3&quot; unique_id=&quot;56631&quot;&gt;&lt;property id=&quot;20148&quot; value=&quot;5&quot;/&gt;&lt;property id=&quot;20300&quot; value=&quot;Slide 23&quot;/&gt;&lt;property id=&quot;20307&quot; value=&quot;508&quot;/&gt;&lt;/object&gt;&lt;object type=&quot;3&quot; unique_id=&quot;57658&quot;&gt;&lt;property id=&quot;20148&quot; value=&quot;5&quot;/&gt;&lt;property id=&quot;20300&quot; value=&quot;Slide 42&quot;/&gt;&lt;property id=&quot;20307&quot; value=&quot;509&quot;/&gt;&lt;/object&gt;&lt;object type=&quot;3&quot; unique_id=&quot;58470&quot;&gt;&lt;property id=&quot;20148&quot; value=&quot;5&quot;/&gt;&lt;property id=&quot;20300&quot; value=&quot;Slide 31&quot;/&gt;&lt;property id=&quot;20307&quot; value=&quot;510&quot;/&gt;&lt;/object&gt;&lt;object type=&quot;3&quot; unique_id=&quot;58741&quot;&gt;&lt;property id=&quot;20148&quot; value=&quot;5&quot;/&gt;&lt;property id=&quot;20300&quot; value=&quot;Slide 33&quot;/&gt;&lt;property id=&quot;20307&quot; value=&quot;511&quot;/&gt;&lt;/object&gt;&lt;object type=&quot;3&quot; unique_id=&quot;59127&quot;&gt;&lt;property id=&quot;20148&quot; value=&quot;5&quot;/&gt;&lt;property id=&quot;20300&quot; value=&quot;Slide 34&quot;/&gt;&lt;property id=&quot;20307&quot; value=&quot;512&quot;/&gt;&lt;/object&gt;&lt;object type=&quot;3&quot; unique_id=&quot;59632&quot;&gt;&lt;property id=&quot;20148&quot; value=&quot;5&quot;/&gt;&lt;property id=&quot;20300&quot; value=&quot;Slide 52&quot;/&gt;&lt;property id=&quot;20307&quot; value=&quot;513&quot;/&gt;&lt;/object&gt;&lt;object type=&quot;3&quot; unique_id=&quot;59804&quot;&gt;&lt;property id=&quot;20148&quot; value=&quot;5&quot;/&gt;&lt;property id=&quot;20300&quot; value=&quot;Slide 15 - &amp;quot;Money From TIFs Taken From?&amp;quot;&quot;/&gt;&lt;property id=&quot;20307&quot; value=&quot;514&quot;/&gt;&lt;/object&gt;&lt;object type=&quot;3&quot; unique_id=&quot;61284&quot;&gt;&lt;property id=&quot;20148&quot; value=&quot;5&quot;/&gt;&lt;property id=&quot;20300&quot; value=&quot;Slide 43&quot;/&gt;&lt;property id=&quot;20307&quot; value=&quot;515&quot;/&gt;&lt;/object&gt;&lt;object type=&quot;3&quot; unique_id=&quot;62519&quot;&gt;&lt;property id=&quot;20148&quot; value=&quot;5&quot;/&gt;&lt;property id=&quot;20300&quot; value=&quot;Slide 53&quot;/&gt;&lt;property id=&quot;20307&quot; value=&quot;516&quot;/&gt;&lt;/object&gt;&lt;/object&gt;&lt;object type=&quot;8&quot; unique_id=&quot;10098&quot;&gt;&lt;/object&gt;&lt;/object&gt;&lt;/database&gt;"/>
  <p:tag name="SECTOMILLISECCONVERTED" val="1"/>
</p:tagLst>
</file>

<file path=ppt/theme/theme1.xml><?xml version="1.0" encoding="utf-8"?>
<a:theme xmlns:a="http://schemas.openxmlformats.org/drawingml/2006/main" name="Piggy_Bank-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Piggy_Bank-template</Template>
  <TotalTime>24205</TotalTime>
  <Words>871</Words>
  <Application>Microsoft Office PowerPoint</Application>
  <PresentationFormat>On-screen Show (4:3)</PresentationFormat>
  <Paragraphs>129</Paragraphs>
  <Slides>29</Slides>
  <Notes>22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Arial</vt:lpstr>
      <vt:lpstr>Arial Black</vt:lpstr>
      <vt:lpstr>Arial Unicode MS</vt:lpstr>
      <vt:lpstr>Calibri</vt:lpstr>
      <vt:lpstr>Showcard Gothic</vt:lpstr>
      <vt:lpstr>Piggy_Bank-template</vt:lpstr>
      <vt:lpstr>PhotoImpact</vt:lpstr>
      <vt:lpstr>PowerPoint Presentation</vt:lpstr>
      <vt:lpstr>PowerPoint Presentation</vt:lpstr>
      <vt:lpstr>PowerPoint Presentation</vt:lpstr>
      <vt:lpstr>The TIF Illumination Project</vt:lpstr>
      <vt:lpstr>What are TIFs?</vt:lpstr>
      <vt:lpstr>What are TIFs?</vt:lpstr>
      <vt:lpstr>How Do TIFs Work?</vt:lpstr>
      <vt:lpstr>How Do TIFs Work?</vt:lpstr>
      <vt:lpstr>Money From TIFs Taken From?</vt:lpstr>
      <vt:lpstr>What are TIFs?</vt:lpstr>
      <vt:lpstr>Where are TIFs?</vt:lpstr>
      <vt:lpstr>Where are TIFs?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Friends of Tom Tresser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TIF Report Project</dc:title>
  <dc:creator>Tom Tresser</dc:creator>
  <cp:lastModifiedBy>Tom Tresser</cp:lastModifiedBy>
  <cp:revision>1205</cp:revision>
  <cp:lastPrinted>2022-07-16T14:54:41Z</cp:lastPrinted>
  <dcterms:created xsi:type="dcterms:W3CDTF">2011-05-04T15:53:02Z</dcterms:created>
  <dcterms:modified xsi:type="dcterms:W3CDTF">2024-06-20T14:25:58Z</dcterms:modified>
</cp:coreProperties>
</file>